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</p:sldMasterIdLst>
  <p:sldIdLst>
    <p:sldId id="256" r:id="rId2"/>
    <p:sldId id="260" r:id="rId3"/>
    <p:sldId id="264" r:id="rId4"/>
    <p:sldId id="267" r:id="rId5"/>
    <p:sldId id="268" r:id="rId6"/>
    <p:sldId id="263" r:id="rId7"/>
    <p:sldId id="265" r:id="rId8"/>
    <p:sldId id="270" r:id="rId9"/>
    <p:sldId id="269" r:id="rId10"/>
    <p:sldId id="266" r:id="rId11"/>
    <p:sldId id="274" r:id="rId12"/>
    <p:sldId id="261" r:id="rId13"/>
    <p:sldId id="276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97236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8376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9279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0854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647508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845617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77554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7797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05549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703047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062718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0BD-7AC1-4217-9611-AAA56D3EE38F}" type="datetime4">
              <a:rPr lang="en-US" smtClean="0"/>
              <a:pPr/>
              <a:t>April 28,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035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E6C60D8-8CCC-4F94-BCE1-CD00A111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39408D-FA17-4BBA-9459-D91D9AD9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Flagi Rzeczpospolitej Polskiej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9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ytuł 1">
            <a:extLst>
              <a:ext uri="{FF2B5EF4-FFF2-40B4-BE49-F238E27FC236}">
                <a16:creationId xmlns:a16="http://schemas.microsoft.com/office/drawing/2014/main" id="{286EC6AE-F2B1-4E11-97A4-695E57A8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Bandera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40C597-4413-4799-A31E-F2E8A15CC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4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ontent Placeholder 83">
            <a:extLst>
              <a:ext uri="{FF2B5EF4-FFF2-40B4-BE49-F238E27FC236}">
                <a16:creationId xmlns:a16="http://schemas.microsoft.com/office/drawing/2014/main" id="{E18AC685-7918-4D3D-ADE6-7862BC237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000" b="1" dirty="0">
                <a:effectLst/>
                <a:latin typeface="Arial" panose="020B0604020202020204" pitchFamily="34" charset="0"/>
              </a:rPr>
              <a:t>Bandera</a:t>
            </a:r>
            <a:r>
              <a:rPr lang="pl-PL" sz="2000" dirty="0">
                <a:effectLst/>
                <a:latin typeface="Arial" panose="020B0604020202020204" pitchFamily="34" charset="0"/>
              </a:rPr>
              <a:t>  określa przynależność państwową jednostek pływających po morzach. </a:t>
            </a:r>
          </a:p>
          <a:p>
            <a:pPr marL="0" indent="0">
              <a:buNone/>
            </a:pPr>
            <a:endParaRPr lang="pl-PL" sz="200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000" dirty="0">
                <a:effectLst/>
                <a:latin typeface="Arial" panose="020B0604020202020204" pitchFamily="34" charset="0"/>
              </a:rPr>
              <a:t>Na jednostce pływającej po wodach śródlądowych zamiast bandery wy­wieszana jest flaga państwowa.</a:t>
            </a:r>
            <a:endParaRPr lang="en-US" sz="20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2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E6C60D8-8CCC-4F94-BCE1-CD00A111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39408D-FA17-4BBA-9459-D91D9AD9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 właściwie obchodzić się z flagą Rzeczpospolitej Polskiej?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3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5E1B8B91-0A18-45CB-9DC2-FD218B91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ytuł 1">
            <a:extLst>
              <a:ext uri="{FF2B5EF4-FFF2-40B4-BE49-F238E27FC236}">
                <a16:creationId xmlns:a16="http://schemas.microsoft.com/office/drawing/2014/main" id="{286EC6AE-F2B1-4E11-97A4-695E57A8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pPr algn="ctr"/>
            <a:r>
              <a:rPr lang="pl-PL" sz="4800" b="1" dirty="0"/>
              <a:t>ZAPAMIĘTAJ!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424614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539406E9-9EB5-4181-9444-EF621F2B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1" r="2" b="2"/>
          <a:stretch/>
        </p:blipFill>
        <p:spPr>
          <a:xfrm>
            <a:off x="534534" y="621278"/>
            <a:ext cx="4235516" cy="2385753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D022B1C-FFF8-4732-80EC-8564E2A1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rmAutofit/>
          </a:bodyPr>
          <a:lstStyle/>
          <a:p>
            <a:r>
              <a:rPr lang="pl-PL" sz="1900" dirty="0">
                <a:effectLst/>
                <a:latin typeface="Arial" panose="020B0604020202020204" pitchFamily="34" charset="0"/>
              </a:rPr>
              <a:t>Flaga  wywieszana publicznie musi  być czysta,              a jej barwy musza być czytelne. Nie może  być pomięta lub postrzępiona.</a:t>
            </a:r>
          </a:p>
          <a:p>
            <a:endParaRPr lang="pl-PL" sz="1900" dirty="0">
              <a:latin typeface="Arial" panose="020B0604020202020204" pitchFamily="34" charset="0"/>
            </a:endParaRPr>
          </a:p>
          <a:p>
            <a:r>
              <a:rPr lang="pl-PL" sz="1900" dirty="0">
                <a:effectLst/>
                <a:latin typeface="Arial" panose="020B0604020202020204" pitchFamily="34" charset="0"/>
              </a:rPr>
              <a:t>Na terenie RP flaga państwowa Rzeczypospolitej Pol­skiej ma zawsze pierwszeństwo przed wszystkimi innymi flagami. Jeśli  na masztach wywieszanych jest więcej flag, flagę państwową RP </a:t>
            </a:r>
            <a:r>
              <a:rPr lang="pl-PL" sz="1900" dirty="0">
                <a:latin typeface="Arial" panose="020B0604020202020204" pitchFamily="34" charset="0"/>
              </a:rPr>
              <a:t> </a:t>
            </a:r>
            <a:r>
              <a:rPr lang="pl-PL" sz="1900" dirty="0">
                <a:effectLst/>
                <a:latin typeface="Arial" panose="020B0604020202020204" pitchFamily="34" charset="0"/>
              </a:rPr>
              <a:t>wciąga się na maszt</a:t>
            </a:r>
            <a:r>
              <a:rPr lang="pl-PL" sz="1900" dirty="0">
                <a:latin typeface="Arial" panose="020B0604020202020204" pitchFamily="34" charset="0"/>
              </a:rPr>
              <a:t> </a:t>
            </a:r>
            <a:r>
              <a:rPr lang="pl-PL" sz="1900" dirty="0">
                <a:effectLst/>
                <a:latin typeface="Arial" panose="020B0604020202020204" pitchFamily="34" charset="0"/>
              </a:rPr>
              <a:t>jako pierwszą i opuszcza jako ostatnią.</a:t>
            </a:r>
            <a:endParaRPr lang="pl-PL" sz="19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D6F001B-9B1B-4EC4-9A93-3773EBC95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608" y="3428999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strzałka&#10;&#10;Opis wygenerowany automatycznie">
            <a:extLst>
              <a:ext uri="{FF2B5EF4-FFF2-40B4-BE49-F238E27FC236}">
                <a16:creationId xmlns:a16="http://schemas.microsoft.com/office/drawing/2014/main" id="{11703D54-DA1F-4A73-AABE-92062F0B2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8" r="2" b="2"/>
          <a:stretch/>
        </p:blipFill>
        <p:spPr>
          <a:xfrm>
            <a:off x="534534" y="3625663"/>
            <a:ext cx="4235516" cy="23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2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5E1B8B91-0A18-45CB-9DC2-FD218B91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ytuł 1">
            <a:extLst>
              <a:ext uri="{FF2B5EF4-FFF2-40B4-BE49-F238E27FC236}">
                <a16:creationId xmlns:a16="http://schemas.microsoft.com/office/drawing/2014/main" id="{286EC6AE-F2B1-4E11-97A4-695E57A8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pPr algn="ctr"/>
            <a:r>
              <a:rPr lang="pl-PL" sz="4800" b="1" dirty="0"/>
              <a:t>ZAPAMIĘTAJ!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424614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539406E9-9EB5-4181-9444-EF621F2B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1" r="2" b="2"/>
          <a:stretch/>
        </p:blipFill>
        <p:spPr>
          <a:xfrm>
            <a:off x="534534" y="621278"/>
            <a:ext cx="4235516" cy="2385753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0D022B1C-FFF8-4732-80EC-8564E2A1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rmAutofit/>
          </a:bodyPr>
          <a:lstStyle/>
          <a:p>
            <a:r>
              <a:rPr lang="pl-PL" sz="2000" dirty="0">
                <a:effectLst/>
                <a:latin typeface="Arial" panose="020B0604020202020204" pitchFamily="34" charset="0"/>
              </a:rPr>
              <a:t>W dniach, kiedy obowiązuje  żałoba narodowa flaga państwowa  podnie­siona jest do połowy masztu.</a:t>
            </a:r>
          </a:p>
          <a:p>
            <a:r>
              <a:rPr lang="pl-PL" sz="2000" b="1" dirty="0">
                <a:latin typeface="Arial" panose="020B0604020202020204" pitchFamily="34" charset="0"/>
              </a:rPr>
              <a:t>Fladze należy się szacunek. </a:t>
            </a:r>
            <a:r>
              <a:rPr lang="pl-PL" sz="2000" dirty="0">
                <a:effectLst/>
                <a:latin typeface="Arial" panose="020B0604020202020204" pitchFamily="34" charset="0"/>
              </a:rPr>
              <a:t>Flaga nigdy nie może dotknąć podłogi, ziemi, bruku lub wody.</a:t>
            </a:r>
          </a:p>
          <a:p>
            <a:r>
              <a:rPr lang="pl-PL" sz="2000" dirty="0">
                <a:effectLst/>
                <a:latin typeface="Arial" panose="020B0604020202020204" pitchFamily="34" charset="0"/>
              </a:rPr>
              <a:t>Na fladze państwowej RP nie wolno  umieszczać żad­nych napisów i żadnego rodzaju rysunków.</a:t>
            </a:r>
            <a:endParaRPr lang="pl-PL" sz="2000" dirty="0">
              <a:latin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D6F001B-9B1B-4EC4-9A93-3773EBC95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608" y="3428999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strzałka&#10;&#10;Opis wygenerowany automatycznie">
            <a:extLst>
              <a:ext uri="{FF2B5EF4-FFF2-40B4-BE49-F238E27FC236}">
                <a16:creationId xmlns:a16="http://schemas.microsoft.com/office/drawing/2014/main" id="{11703D54-DA1F-4A73-AABE-92062F0B2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8" r="2" b="2"/>
          <a:stretch/>
        </p:blipFill>
        <p:spPr>
          <a:xfrm>
            <a:off x="534534" y="3625663"/>
            <a:ext cx="4235516" cy="23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05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39408D-FA17-4BBA-9459-D91D9AD9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2667635"/>
            <a:ext cx="4734371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Bądźmy dumni</a:t>
            </a: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z polskich barw                          i polskiej historii,                      z faktu, że jesteśmy Polakami.                 </a:t>
            </a:r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Pamiętajmy aby wywiesić </a:t>
            </a: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2 maja w naszych oknach       i przed naszymi domami polskie flagi.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Obraz 12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DE6C60D8-8CCC-4F94-BCE1-CD00A111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1" r="2118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833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strzałka&#10;&#10;Opis wygenerowany automatycznie">
            <a:extLst>
              <a:ext uri="{FF2B5EF4-FFF2-40B4-BE49-F238E27FC236}">
                <a16:creationId xmlns:a16="http://schemas.microsoft.com/office/drawing/2014/main" id="{11703D54-DA1F-4A73-AABE-92062F0B2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2" r="8892"/>
          <a:stretch/>
        </p:blipFill>
        <p:spPr>
          <a:xfrm>
            <a:off x="622549" y="674097"/>
            <a:ext cx="3122143" cy="2414393"/>
          </a:xfrm>
          <a:prstGeom prst="rect">
            <a:avLst/>
          </a:prstGeom>
        </p:spPr>
      </p:pic>
      <p:sp>
        <p:nvSpPr>
          <p:cNvPr id="131" name="Rectangle 1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539406E9-9EB5-4181-9444-EF621F2B1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1" r="13619" b="1"/>
          <a:stretch/>
        </p:blipFill>
        <p:spPr>
          <a:xfrm>
            <a:off x="8363532" y="650497"/>
            <a:ext cx="3152874" cy="2468623"/>
          </a:xfrm>
          <a:prstGeom prst="rect">
            <a:avLst/>
          </a:prstGeom>
        </p:spPr>
      </p:pic>
      <p:sp>
        <p:nvSpPr>
          <p:cNvPr id="132" name="Rectangle 12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zewnętrzne, niebo, podłoże, drzewo&#10;&#10;Opis wygenerowany automatycznie">
            <a:extLst>
              <a:ext uri="{FF2B5EF4-FFF2-40B4-BE49-F238E27FC236}">
                <a16:creationId xmlns:a16="http://schemas.microsoft.com/office/drawing/2014/main" id="{26C7AEE2-DA10-428B-9BE3-5D99494B0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133" name="Rectangle 12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3500895-7058-4F45-B70A-734271BE4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302" y="650497"/>
            <a:ext cx="3147651" cy="5571066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701602D-5CB5-443F-9282-DCBB6CFBC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4225125"/>
            <a:ext cx="3252903" cy="1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1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Obraz 43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1972D5F6-E0AB-4470-BC66-FB23E3916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7" r="2" b="359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25" name="Picture 15" descr="Stos czasopism na stole">
            <a:extLst>
              <a:ext uri="{FF2B5EF4-FFF2-40B4-BE49-F238E27FC236}">
                <a16:creationId xmlns:a16="http://schemas.microsoft.com/office/drawing/2014/main" id="{6A28D6FE-FD16-4673-937C-8CA0EB3FD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66" r="3" b="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CDA9FF-54C2-4588-8BAB-981DE8715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08" r="-1" b="-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C5FC378-A065-4301-80DD-3378BA3D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892" y="5443899"/>
            <a:ext cx="5505814" cy="797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1600" kern="1200" dirty="0" err="1">
                <a:latin typeface="+mj-lt"/>
                <a:ea typeface="+mj-ea"/>
                <a:cs typeface="+mj-cs"/>
              </a:rPr>
              <a:t>Prezentację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przygotowano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podstawie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informacji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zawartych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</a:t>
            </a:r>
            <a:r>
              <a:rPr lang="pl-PL" sz="1600" kern="1200" dirty="0">
                <a:latin typeface="+mj-lt"/>
                <a:ea typeface="+mj-ea"/>
                <a:cs typeface="+mj-cs"/>
              </a:rPr>
              <a:t>             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w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publikacji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Miniprzewodnik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 „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Biało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- </a:t>
            </a:r>
            <a:r>
              <a:rPr lang="en-US" sz="1600" kern="1200" dirty="0" err="1">
                <a:latin typeface="+mj-lt"/>
                <a:ea typeface="+mj-ea"/>
                <a:cs typeface="+mj-cs"/>
              </a:rPr>
              <a:t>Czerwona</a:t>
            </a:r>
            <a:r>
              <a:rPr lang="en-US" sz="1600" kern="1200" dirty="0">
                <a:latin typeface="+mj-lt"/>
                <a:ea typeface="+mj-ea"/>
                <a:cs typeface="+mj-cs"/>
              </a:rPr>
              <a:t>”: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6C8780-5761-4038-9344-39B2524B1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2982" y="6273819"/>
            <a:ext cx="5145765" cy="27372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en-US" sz="1400" kern="1200" dirty="0">
                <a:latin typeface="+mn-lt"/>
                <a:ea typeface="+mn-ea"/>
                <a:cs typeface="+mn-cs"/>
              </a:rPr>
              <a:t>https://www.gov.pl/web/mswia/miniprzewodnik-bialo-czerwona</a:t>
            </a:r>
          </a:p>
          <a:p>
            <a:pPr algn="l"/>
            <a:endParaRPr lang="en-US" sz="20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FC3483-F43B-4B17-90BF-596959F59717}"/>
              </a:ext>
            </a:extLst>
          </p:cNvPr>
          <p:cNvSpPr txBox="1"/>
          <p:nvPr/>
        </p:nvSpPr>
        <p:spPr>
          <a:xfrm>
            <a:off x="563253" y="6057073"/>
            <a:ext cx="403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/>
              <a:t>Opracowanie: Szkolna Drużyna Harcerska</a:t>
            </a:r>
          </a:p>
        </p:txBody>
      </p:sp>
    </p:spTree>
    <p:extLst>
      <p:ext uri="{BB962C8B-B14F-4D97-AF65-F5344CB8AC3E}">
        <p14:creationId xmlns:p14="http://schemas.microsoft.com/office/powerpoint/2010/main" val="39306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03">
            <a:extLst>
              <a:ext uri="{FF2B5EF4-FFF2-40B4-BE49-F238E27FC236}">
                <a16:creationId xmlns:a16="http://schemas.microsoft.com/office/drawing/2014/main" id="{5E1B8B91-0A18-45CB-9DC2-FD218B91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0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ytuł 1">
            <a:extLst>
              <a:ext uri="{FF2B5EF4-FFF2-40B4-BE49-F238E27FC236}">
                <a16:creationId xmlns:a16="http://schemas.microsoft.com/office/drawing/2014/main" id="{286EC6AE-F2B1-4E11-97A4-695E57A8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pPr algn="ctr"/>
            <a:r>
              <a:rPr lang="pl-PL" sz="4800" b="1" dirty="0"/>
              <a:t>Dzień Flagi Rzeczpospolitej Polskiej</a:t>
            </a:r>
          </a:p>
        </p:txBody>
      </p:sp>
      <p:sp>
        <p:nvSpPr>
          <p:cNvPr id="118" name="Rectangle 107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424614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539406E9-9EB5-4181-9444-EF621F2B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1" r="2" b="2"/>
          <a:stretch/>
        </p:blipFill>
        <p:spPr>
          <a:xfrm>
            <a:off x="534534" y="621278"/>
            <a:ext cx="4235516" cy="238575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DD05D1-FCA5-4920-9D8E-6D978F66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604" y="2401200"/>
            <a:ext cx="5837750" cy="3023702"/>
          </a:xfrm>
        </p:spPr>
        <p:txBody>
          <a:bodyPr anchor="ctr">
            <a:norm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Dzień Flagi Rzeczpospolitej Polskiej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to święto, które ustanowione zostało przez Sejm na mocy ustawy z dnia 20 lutego  2004 roku.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Celem powstania tego święta  było poszerzanie wiedzy </a:t>
            </a: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propagowanie informacji o polskich symbolach narodowych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 duchu patriotycznym.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09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1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13">
            <a:extLst>
              <a:ext uri="{FF2B5EF4-FFF2-40B4-BE49-F238E27FC236}">
                <a16:creationId xmlns:a16="http://schemas.microsoft.com/office/drawing/2014/main" id="{CD6F001B-9B1B-4EC4-9A93-3773EBC95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608" y="3428999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A51802B-E236-4B70-AE98-62BDBF9A8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2" r="2" b="2"/>
          <a:stretch/>
        </p:blipFill>
        <p:spPr>
          <a:xfrm>
            <a:off x="534534" y="3625663"/>
            <a:ext cx="4235516" cy="23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3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E6C60D8-8CCC-4F94-BCE1-CD00A111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39408D-FA17-4BBA-9459-D91D9AD9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Barwy narodowe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0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88">
            <a:extLst>
              <a:ext uri="{FF2B5EF4-FFF2-40B4-BE49-F238E27FC236}">
                <a16:creationId xmlns:a16="http://schemas.microsoft.com/office/drawing/2014/main" id="{FB4A44DB-AB1B-4482-851A-2438D3C36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ytuł 1">
            <a:extLst>
              <a:ext uri="{FF2B5EF4-FFF2-40B4-BE49-F238E27FC236}">
                <a16:creationId xmlns:a16="http://schemas.microsoft.com/office/drawing/2014/main" id="{286EC6AE-F2B1-4E11-97A4-695E57A8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653" y="349664"/>
            <a:ext cx="6783701" cy="1638377"/>
          </a:xfrm>
        </p:spPr>
        <p:txBody>
          <a:bodyPr anchor="b">
            <a:normAutofit/>
          </a:bodyPr>
          <a:lstStyle/>
          <a:p>
            <a:pPr algn="ctr"/>
            <a:r>
              <a:rPr lang="pl-PL" sz="4800" b="1" dirty="0"/>
              <a:t>Barwy narodowe</a:t>
            </a:r>
          </a:p>
        </p:txBody>
      </p:sp>
      <p:sp>
        <p:nvSpPr>
          <p:cNvPr id="98" name="Symbol zastępczy zawartości 10">
            <a:extLst>
              <a:ext uri="{FF2B5EF4-FFF2-40B4-BE49-F238E27FC236}">
                <a16:creationId xmlns:a16="http://schemas.microsoft.com/office/drawing/2014/main" id="{0D022B1C-FFF8-4732-80EC-8564E2A1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29" y="2671813"/>
            <a:ext cx="6774625" cy="3023702"/>
          </a:xfrm>
        </p:spPr>
        <p:txBody>
          <a:bodyPr anchor="ctr">
            <a:no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Zgodnie z obowiązującymi przepisami  </a:t>
            </a:r>
            <a:r>
              <a:rPr lang="pl-PL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barwami Rzeczypospolitej Polskiej są kolory biały i czerwony </a:t>
            </a: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ułożone w dwóch poziomych, równoległych pasach tej samej szerokości, z których górny jest koloru białego,              a dolny koloru czerwonego.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Barwy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narodowe mogą być eksponowane na wiele sposobów. Można nosić je </a:t>
            </a: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 klapie płaszcza, marynarki lub żakietu, a także w formie kokardy narodowej. Biel umieszczona jest  wówczas w środku, czyli w sercu kokardy, a czerwień na zewnątrz.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216088"/>
            <a:ext cx="3851557" cy="64353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strzałka&#10;&#10;Opis wygenerowany automatycznie">
            <a:extLst>
              <a:ext uri="{FF2B5EF4-FFF2-40B4-BE49-F238E27FC236}">
                <a16:creationId xmlns:a16="http://schemas.microsoft.com/office/drawing/2014/main" id="{11703D54-DA1F-4A73-AABE-92062F0B2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51" r="-1" b="-1"/>
          <a:stretch/>
        </p:blipFill>
        <p:spPr>
          <a:xfrm>
            <a:off x="576179" y="487553"/>
            <a:ext cx="3390280" cy="1752451"/>
          </a:xfrm>
          <a:prstGeom prst="rect">
            <a:avLst/>
          </a:prstGeom>
        </p:spPr>
      </p:pic>
      <p:pic>
        <p:nvPicPr>
          <p:cNvPr id="6" name="Obraz 5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539406E9-9EB5-4181-9444-EF621F2B1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5" r="3" b="3707"/>
          <a:stretch/>
        </p:blipFill>
        <p:spPr>
          <a:xfrm>
            <a:off x="576179" y="2551413"/>
            <a:ext cx="3390280" cy="175244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9B0E75F-ADBD-4E29-BF6B-DD8DD7048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4" r="3" b="7205"/>
          <a:stretch/>
        </p:blipFill>
        <p:spPr>
          <a:xfrm>
            <a:off x="576180" y="4615271"/>
            <a:ext cx="3390280" cy="1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5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E6C60D8-8CCC-4F94-BCE1-CD00A111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39408D-FA17-4BBA-9459-D91D9AD9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Flaga państwowa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1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47D67282-99E1-4372-A643-7DF4A519F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ytuł 1">
            <a:extLst>
              <a:ext uri="{FF2B5EF4-FFF2-40B4-BE49-F238E27FC236}">
                <a16:creationId xmlns:a16="http://schemas.microsoft.com/office/drawing/2014/main" id="{286EC6AE-F2B1-4E11-97A4-695E57A8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pPr algn="ctr"/>
            <a:r>
              <a:rPr lang="pl-PL" sz="4800" b="1" dirty="0"/>
              <a:t>Flaga państwowa 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niebo, flaga, zewnętrzne&#10;&#10;Opis wygenerowany automatycznie">
            <a:extLst>
              <a:ext uri="{FF2B5EF4-FFF2-40B4-BE49-F238E27FC236}">
                <a16:creationId xmlns:a16="http://schemas.microsoft.com/office/drawing/2014/main" id="{539406E9-9EB5-4181-9444-EF621F2B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8" r="2" b="2"/>
          <a:stretch/>
        </p:blipFill>
        <p:spPr>
          <a:xfrm>
            <a:off x="7421373" y="596271"/>
            <a:ext cx="4235516" cy="2386584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429000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A51802B-E236-4B70-AE98-62BDBF9A8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7" r="2" b="2"/>
          <a:stretch/>
        </p:blipFill>
        <p:spPr>
          <a:xfrm>
            <a:off x="7421374" y="3625596"/>
            <a:ext cx="4235516" cy="2386584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48D766A-FA1A-4F98-9F4C-5F7852C33A14}"/>
              </a:ext>
            </a:extLst>
          </p:cNvPr>
          <p:cNvSpPr txBox="1"/>
          <p:nvPr/>
        </p:nvSpPr>
        <p:spPr>
          <a:xfrm>
            <a:off x="329738" y="2461866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Flaga państwowa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to flaga, której używać mogą zarówno instytucje i  władze państwowe, jak również obywatele i instytucje prywatne.</a:t>
            </a:r>
          </a:p>
          <a:p>
            <a:endParaRPr lang="pl-PL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­W Polsce  jako flagę państwową określa się  flagę              o dwóch pasach  poziomych równej szerokości, białym u góry i czerwonym u dołu  w proporcjach 5:8.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62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E6C60D8-8CCC-4F94-BCE1-CD00A111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39408D-FA17-4BBA-9459-D91D9AD9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Flaga państwowa z godłem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7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7CBD15B8-0BC9-4CCF-A526-A1E45F6F7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ytuł 1">
            <a:extLst>
              <a:ext uri="{FF2B5EF4-FFF2-40B4-BE49-F238E27FC236}">
                <a16:creationId xmlns:a16="http://schemas.microsoft.com/office/drawing/2014/main" id="{286EC6AE-F2B1-4E11-97A4-695E57A8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pPr algn="ctr"/>
            <a:r>
              <a:rPr lang="pl-PL" sz="4800" dirty="0"/>
              <a:t>Flaga państwowa                      z godłem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424614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E19BCDD-77E2-4E6A-9441-ED39462A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1" r="-2" b="3845"/>
          <a:stretch/>
        </p:blipFill>
        <p:spPr>
          <a:xfrm>
            <a:off x="534534" y="621286"/>
            <a:ext cx="4235516" cy="2385736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D6F001B-9B1B-4EC4-9A93-3773EBC95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608" y="3428999"/>
            <a:ext cx="4647368" cy="27790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E153A4E-02E6-4E0A-B4D5-C989E2F9C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9878"/>
          <a:stretch/>
        </p:blipFill>
        <p:spPr>
          <a:xfrm>
            <a:off x="534535" y="3625663"/>
            <a:ext cx="4235513" cy="238575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DD05D1-FCA5-4920-9D8E-6D978F66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823" y="2304551"/>
            <a:ext cx="6098551" cy="3387503"/>
          </a:xfrm>
        </p:spPr>
        <p:txBody>
          <a:bodyPr anchor="ctr">
            <a:normAutofit fontScale="92500"/>
          </a:bodyPr>
          <a:lstStyle/>
          <a:p>
            <a:r>
              <a:rPr lang="pl-PL" sz="2000" b="1" dirty="0">
                <a:effectLst/>
                <a:latin typeface="Arial" panose="020B0604020202020204" pitchFamily="34" charset="0"/>
              </a:rPr>
              <a:t>Flaga państwowa z godłem </a:t>
            </a:r>
            <a:r>
              <a:rPr lang="pl-PL" sz="2000" dirty="0">
                <a:effectLst/>
                <a:latin typeface="Arial" panose="020B0604020202020204" pitchFamily="34" charset="0"/>
              </a:rPr>
              <a:t>– to flaga, która charakteryzuje się dwoma poziomymi pasami.                </a:t>
            </a:r>
            <a:r>
              <a:rPr lang="pl-PL" sz="2000" dirty="0">
                <a:latin typeface="Arial" panose="020B0604020202020204" pitchFamily="34" charset="0"/>
              </a:rPr>
              <a:t>Na </a:t>
            </a:r>
            <a:r>
              <a:rPr lang="pl-PL" sz="2000" dirty="0">
                <a:effectLst/>
                <a:latin typeface="Arial" panose="020B0604020202020204" pitchFamily="34" charset="0"/>
              </a:rPr>
              <a:t>górze znajduje się biały, a u dołu czerwony pas. Na fladze obecny jest także herb Rzeczypospolitej Polskiej</a:t>
            </a:r>
            <a:r>
              <a:rPr lang="pl-PL" sz="2000" dirty="0">
                <a:latin typeface="Arial" panose="020B0604020202020204" pitchFamily="34" charset="0"/>
              </a:rPr>
              <a:t> </a:t>
            </a:r>
            <a:r>
              <a:rPr lang="pl-PL" sz="2000" dirty="0">
                <a:effectLst/>
                <a:latin typeface="Arial" panose="020B0604020202020204" pitchFamily="34" charset="0"/>
              </a:rPr>
              <a:t>nazywany obecnie godłem państwowym RP. Godło umieszczone jest  pośrodku pasa białego.</a:t>
            </a:r>
          </a:p>
          <a:p>
            <a:r>
              <a:rPr lang="pl-PL" sz="2000" dirty="0">
                <a:effectLst/>
                <a:latin typeface="Arial" panose="020B0604020202020204" pitchFamily="34" charset="0"/>
              </a:rPr>
              <a:t>Flaga ta używana może być jedynie przez                                   polskie przedstawicielstwa i misje                                                          (</a:t>
            </a:r>
            <a:r>
              <a:rPr lang="pl-PL" sz="2000" dirty="0">
                <a:latin typeface="Arial" panose="020B0604020202020204" pitchFamily="34" charset="0"/>
              </a:rPr>
              <a:t>w tym</a:t>
            </a:r>
            <a:r>
              <a:rPr lang="pl-PL" sz="2000" dirty="0">
                <a:effectLst/>
                <a:latin typeface="Arial" panose="020B0604020202020204" pitchFamily="34" charset="0"/>
              </a:rPr>
              <a:t> wojskowe) za granicą, statki morskie, kapitanaty  i bosmanaty portów, lotniska i lądowiska cywil­ne oraz cywilne samoloty podczas lotów za granicą.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09286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E6C60D8-8CCC-4F94-BCE1-CD00A111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39408D-FA17-4BBA-9459-D91D9AD91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Bandera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6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502</Words>
  <Application>Microsoft Office PowerPoint</Application>
  <PresentationFormat>Panoramiczny</PresentationFormat>
  <Paragraphs>35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2 maja – Dzień Flagi Rzeczpospolitej Polskiej</vt:lpstr>
      <vt:lpstr>Dzień Flagi Rzeczpospolitej Polskiej</vt:lpstr>
      <vt:lpstr>Barwy narodowe </vt:lpstr>
      <vt:lpstr>Barwy narodowe</vt:lpstr>
      <vt:lpstr>Flaga państwowa</vt:lpstr>
      <vt:lpstr>Flaga państwowa </vt:lpstr>
      <vt:lpstr>Flaga państwowa z godłem </vt:lpstr>
      <vt:lpstr>Flaga państwowa                      z godłem</vt:lpstr>
      <vt:lpstr>Bandera</vt:lpstr>
      <vt:lpstr>Bandera</vt:lpstr>
      <vt:lpstr>Jak właściwie obchodzić się z flagą Rzeczpospolitej Polskiej? </vt:lpstr>
      <vt:lpstr>ZAPAMIĘTAJ!</vt:lpstr>
      <vt:lpstr>ZAPAMIĘTAJ!</vt:lpstr>
      <vt:lpstr>Bądźmy dumni z polskich barw                          i polskiej historii,                      z faktu, że jesteśmy Polakami.                   Pamiętajmy aby wywiesić  2 maja w naszych oknach       i przed naszymi domami polskie flagi.</vt:lpstr>
      <vt:lpstr>Prezentacja programu PowerPoint</vt:lpstr>
      <vt:lpstr>Prezentację przygotowano na podstawie informacji zawartych              w publikacji  Miniprzewodnik „Biało- Czerwona”: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Renata Chramega</dc:creator>
  <cp:lastModifiedBy>Renata Chramega</cp:lastModifiedBy>
  <cp:revision>33</cp:revision>
  <dcterms:created xsi:type="dcterms:W3CDTF">2021-04-26T01:41:43Z</dcterms:created>
  <dcterms:modified xsi:type="dcterms:W3CDTF">2021-04-27T23:09:11Z</dcterms:modified>
</cp:coreProperties>
</file>