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5" r:id="rId3"/>
    <p:sldId id="356" r:id="rId4"/>
    <p:sldId id="373" r:id="rId5"/>
    <p:sldId id="368" r:id="rId6"/>
    <p:sldId id="372" r:id="rId7"/>
    <p:sldId id="370" r:id="rId8"/>
    <p:sldId id="360" r:id="rId9"/>
    <p:sldId id="364" r:id="rId10"/>
    <p:sldId id="361" r:id="rId11"/>
    <p:sldId id="362" r:id="rId12"/>
    <p:sldId id="366" r:id="rId13"/>
    <p:sldId id="367" r:id="rId14"/>
  </p:sldIdLst>
  <p:sldSz cx="9144000" cy="6858000" type="screen4x3"/>
  <p:notesSz cx="9926638" cy="1435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0F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9" autoAdjust="0"/>
    <p:restoredTop sz="94660"/>
  </p:normalViewPr>
  <p:slideViewPr>
    <p:cSldViewPr snapToGrid="0">
      <p:cViewPr>
        <p:scale>
          <a:sx n="120" d="100"/>
          <a:sy n="120" d="100"/>
        </p:scale>
        <p:origin x="-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9AF5-FE92-447A-A301-3EAB95BDBA9D}" type="datetimeFigureOut">
              <a:rPr lang="pl-PL" smtClean="0"/>
              <a:pPr/>
              <a:t>17.02.2022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48A9-5364-402C-B7E6-7B691B7079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0792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04199A35-5575-4DB5-B9D6-BE5219E40BAF}" type="datetimeFigureOut">
              <a:rPr lang="pl-PL" smtClean="0"/>
              <a:pPr/>
              <a:t>17.02.2022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88CD129E-C640-4626-B404-32C74CE85F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6867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841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125B-069C-47B9-A20B-89B1654DA76A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18E7-1559-49CC-BEA0-3DF415988646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C381-7BFF-48BE-8302-1376CA125353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C0F-AF7E-4759-8BD9-FDED5EA108A0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5C04-1C77-4814-BB66-0CE46D2E0EE6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2EFD-4E85-4DEB-858B-0EB47792A015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937B-A275-427B-B8E9-09E78330E6E8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2C66-28D1-4D0C-9C53-AA1EF1919447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C220-DCA7-41BD-BC55-B3C8064316BB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77CC-72CA-445F-A3E5-89965D831B6D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72F5-6F82-4D62-9CF6-84EB1DBC7BAF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7E09DB-A2FE-4BD1-BAA9-8F63823303EA}" type="datetime1">
              <a:rPr lang="pl-PL" smtClean="0"/>
              <a:pPr/>
              <a:t>17.02.2022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A57DFA-572F-4414-992B-57C90A7D9F6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e.krakow.pl/" TargetMode="External"/><Relationship Id="rId2" Type="http://schemas.openxmlformats.org/officeDocument/2006/relationships/hyperlink" Target="http://www.cke.edu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-szczucin.pl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0634" y="1517805"/>
            <a:ext cx="8562110" cy="1470025"/>
          </a:xfrm>
        </p:spPr>
        <p:txBody>
          <a:bodyPr>
            <a:noAutofit/>
          </a:bodyPr>
          <a:lstStyle/>
          <a:p>
            <a:r>
              <a:rPr lang="pl-PL" sz="5500" b="1" dirty="0" smtClean="0">
                <a:solidFill>
                  <a:schemeClr val="tx1"/>
                </a:solidFill>
                <a:latin typeface="Albertus" pitchFamily="34" charset="0"/>
              </a:rPr>
              <a:t>EGZAMIN  ÓSMOKLASISTY 2022</a:t>
            </a:r>
            <a:endParaRPr lang="pl-PL" sz="5500" b="1" dirty="0">
              <a:solidFill>
                <a:schemeClr val="tx1"/>
              </a:solidFill>
              <a:latin typeface="Albertus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75014" y="3598224"/>
            <a:ext cx="826522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INFORMACJE</a:t>
            </a:r>
          </a:p>
          <a:p>
            <a:pPr algn="ctr"/>
            <a:r>
              <a:rPr lang="pl-PL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OGÓLNE</a:t>
            </a:r>
            <a:r>
              <a:rPr lang="pl-PL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endParaRPr lang="pl-PL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881" y="322139"/>
            <a:ext cx="87402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300" b="1" spc="50" dirty="0" smtClean="0">
                <a:ln w="11430"/>
                <a:solidFill>
                  <a:srgbClr val="240FC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SPRAWDZENIE  KOMPLETNOŚCI  ARKUSZA  ORAZ  ZAZNACZANIE  ODPOWIEDZI</a:t>
            </a:r>
            <a:endParaRPr lang="pl-PL" sz="3300" b="1" dirty="0">
              <a:solidFill>
                <a:srgbClr val="240FC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85008" y="1697182"/>
            <a:ext cx="8431480" cy="45720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pod kierunkiem PZN sprawdza kompletność arkusza egzaminacyjnego (instrukcja,  liczba stron, karta odpowiedzi itp.).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niekompletnego arkusza  niezwłocznie zgłasza ten fakt PZN przez podniesienie ręki.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Szczegółowa instrukcja dotycząca zaznaczania odpowiedzi na karcie odpowiedzi znajduje się na pierwszej stronie arkusza egzaminacyjnego. 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Uczniowie, którzy korzystają z dostosowania warunków egzaminu nie przenoszą rozwiązań na kartę odpowiedzi. Poprawne odpowiedzi zaznaczają na teście znakiem x.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Błędnie zaznaczoną odpowiedź otaczają kółkiem                         i zaznaczają poprawną.   </a:t>
            </a:r>
          </a:p>
          <a:p>
            <a:pPr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178129" y="225630"/>
            <a:ext cx="8740239" cy="6353299"/>
          </a:xfrm>
        </p:spPr>
        <p:txBody>
          <a:bodyPr>
            <a:normAutofit fontScale="77500" lnSpcReduction="20000"/>
          </a:bodyPr>
          <a:lstStyle/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Pracę z arkuszem uczeń rozpoczyna po otrzymaniu pozwolenia od PZN.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 czasie trwania egzaminu ósmoklasisty uczniowie nie powinni opuszczać sali egzaminacyjnej. W uzasadnionych przypadkach PZN może zezwolić uczniowi na opuszczenie sali egzaminacyjnej po zapewnieniu warunków wykluczających możliwość kontaktowania się ucznia z innymi osobami,                 z wyjątkiem osób udzielających pomocy medycznej. 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 przypadku konieczności wyjścia z sali zdający sygnalizuje taką potrzebę przez podniesienie ręki. Po uzyskaniu zezwolenia PZN na wyjście zdający pozostawia zamknięty arkusz na swoim stoliku, a czas jego nieobecności jest odnotowany w protokole przebiegu egzaminu.  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Uczeń nie może zadawać żadnych pytań dotyczących treści arkusza. Członkowie zespołu mogą udzielać odpowiedzi na pytania zdających związane wyłącznie z kodowaniem arkusza oraz instrukcją dla zdającego.               W czasie trwania egzaminu uczniowi nie udziela się żadnych wyjaśnień dotyczących zadań egzaminacyjnych, ani ich nie komentuje. </a:t>
            </a:r>
          </a:p>
          <a:p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Po zakończeniu pracy z arkuszem uczeń zamyka arkusz, odkłada go na brzeg stolika i sygnalizuje ten fakt  przez podniesie ręki. Uczeń opuszcza salę po uzyskaniu zgody członka komisji.</a:t>
            </a:r>
          </a:p>
          <a:p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W czasie trwania egzaminu ósmoklasisty uczniom nie udziela się żadnych wyjaśnień dotyczących zadań egzaminacyjnych ani ich nie komentuje.</a:t>
            </a:r>
            <a:endParaRPr lang="pl-PL" sz="2700" b="1" i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13756" y="368135"/>
            <a:ext cx="8930244" cy="56516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Szczegółowe informacje dotyczące egzaminu ósmoklasisty zamieszczone są na stronach:</a:t>
            </a:r>
          </a:p>
          <a:p>
            <a:r>
              <a:rPr lang="pl-PL" sz="3200" dirty="0" err="1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www.cke.edu.pl</a:t>
            </a:r>
            <a:r>
              <a:rPr lang="pl-PL" sz="3200" dirty="0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3200" dirty="0" err="1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www.oke.krakow.pl</a:t>
            </a:r>
            <a:endParaRPr lang="pl-PL" sz="3200" dirty="0" smtClean="0">
              <a:solidFill>
                <a:srgbClr val="240FC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err="1" smtClean="0">
                <a:solidFill>
                  <a:srgbClr val="240FC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www.sp-szczucin.pl</a:t>
            </a:r>
            <a:endParaRPr lang="pl-PL" sz="3200" dirty="0" smtClean="0">
              <a:solidFill>
                <a:srgbClr val="240FC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Ogłoszenie wyników egzaminu ósmoklasisty: 1 lipca 2022r.</a:t>
            </a:r>
          </a:p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Przekazanie szkołom wyników, zaświadczeń do 7 lipca 2022r. </a:t>
            </a:r>
          </a:p>
          <a:p>
            <a:pPr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Wydawanie zdającym zaświadczeń: 8 lipca 2022r.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37506" y="2286000"/>
            <a:ext cx="8657111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Uczeń lub jego rodzice mają prawo wglądu do sprawdzonej           i ocenionej pracy egzaminacyjnej tego ucznia, w miejscu i czasie wskazanym przez dyrektora Okręgowej Komisji Egzaminacyjnej, w terminie 6 miesięcy od dnia wydania przez Okręgową Komisję Egzaminacyjną zaświadczeń o szczegółowych wynikach egzaminu ósmoklasisty.</a:t>
            </a:r>
          </a:p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Wnioski o wgląd są przyjmowane i rozpatrywane od dnia udostępnienia w ZIU(SIOEO) informacji o wynikach egzaminu ósmoklasisty, tj. od 7 lipca 2022r. , zgodnie z kolejnością wpływu.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44384" y="259761"/>
            <a:ext cx="84196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240FC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Wgląd do sprawdzonej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rgbClr val="240FC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pracy egzaminacyjnej</a:t>
            </a:r>
            <a:endParaRPr lang="pl-PL" sz="5400" b="1" cap="none" spc="0" dirty="0">
              <a:ln w="11430"/>
              <a:solidFill>
                <a:srgbClr val="240FC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61377" y="259760"/>
            <a:ext cx="79432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GŁÓWNY  TERMIN                   EGZAMINU  ÓSMOKLASISTY</a:t>
            </a:r>
            <a:endParaRPr lang="pl-PL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03760" y="1940426"/>
          <a:ext cx="8039596" cy="4212757"/>
        </p:xfrm>
        <a:graphic>
          <a:graphicData uri="http://schemas.openxmlformats.org/drawingml/2006/table">
            <a:tbl>
              <a:tblPr/>
              <a:tblGrid>
                <a:gridCol w="2620276"/>
                <a:gridCol w="1631091"/>
                <a:gridCol w="1864426"/>
                <a:gridCol w="1923803"/>
              </a:tblGrid>
              <a:tr h="818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Termin egzaminu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maja</a:t>
                      </a:r>
                      <a:r>
                        <a:rPr lang="pl-PL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wtorek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pl-PL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r.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r>
                        <a:rPr lang="pl-PL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maja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środa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2022r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maja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czwartek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2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Zakres egzaminu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J.POLSKI</a:t>
                      </a:r>
                      <a:endParaRPr lang="pl-PL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MATEMATYKA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J.NOWOŻYTNY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Rozpoczęcie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9:00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9:00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9:00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7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trwania 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 min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9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przedłużenia </a:t>
                      </a:r>
                      <a:r>
                        <a:rPr lang="pl-PL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max</a:t>
                      </a:r>
                      <a:endParaRPr lang="pl-PL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min</a:t>
                      </a:r>
                      <a:endParaRPr lang="pl-PL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73253" y="152884"/>
            <a:ext cx="794323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DODATKOWY  TERMIN  EGZAMINU</a:t>
            </a:r>
            <a:endParaRPr lang="pl-PL" sz="3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49380" y="862993"/>
          <a:ext cx="8490860" cy="2842109"/>
        </p:xfrm>
        <a:graphic>
          <a:graphicData uri="http://schemas.openxmlformats.org/drawingml/2006/table">
            <a:tbl>
              <a:tblPr/>
              <a:tblGrid>
                <a:gridCol w="2517674"/>
                <a:gridCol w="1900788"/>
                <a:gridCol w="2036199"/>
                <a:gridCol w="2036199"/>
              </a:tblGrid>
              <a:tr h="554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Termin egzaminu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czerwca 2022r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czerwca 2022r</a:t>
                      </a: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czerwca 2022 r.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Zakres egzaminu</a:t>
                      </a:r>
                      <a:endParaRPr lang="pl-PL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j. polski</a:t>
                      </a:r>
                      <a:endParaRPr lang="pl-PL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matematyka</a:t>
                      </a:r>
                      <a:endParaRPr lang="pl-PL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j. nowożytny</a:t>
                      </a:r>
                      <a:endParaRPr lang="pl-PL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4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Rozpoczęcie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9:00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9:00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9:00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trwania 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r>
                        <a:rPr lang="pl-PL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 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 przedłużenia </a:t>
                      </a:r>
                      <a:endParaRPr lang="pl-PL" sz="3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min</a:t>
                      </a:r>
                      <a:endParaRPr lang="pl-PL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757" y="3704129"/>
            <a:ext cx="87521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egzaminu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ósmoklasisty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 terminie dodatkowym przystępuje uczeń, który                   z przyczyn losowych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lub zdrowotnych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nie przystąpił do egzaminu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ósmoklasisty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lub danego zakresu</a:t>
            </a:r>
            <a:r>
              <a:rPr kumimoji="0" lang="pl-PL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części egzaminu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 wyznaczonym terminie oraz uczeń, któremu przerwano lub unieważniono egzamin. 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Przypadki, w których uczniowi przerywa i unieważnia się egzamin lub jego część: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stwierdzenie niesamodzielności rozwiązywania zadań przez ucznia (tzw. ściąganie),</a:t>
            </a: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wniesienie do sali egzaminacyjnej lub korzystanie z urządzenia telekomunikacyjnego,</a:t>
            </a:r>
          </a:p>
          <a:p>
            <a:pPr lvl="0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zakłócanie przez zdającego przebiegu egzaminu w sposób utrudniający pracę innym,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145841" y="0"/>
            <a:ext cx="8630021" cy="86023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pl-PL" sz="5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2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Zdający powinni mieć przy sobie dokument stwierdzający tożsamość i okazać go w razie potrzeby, </a:t>
            </a:r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(ważna </a:t>
            </a:r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legitymacja szkolna lub dowód tożsamości)</a:t>
            </a:r>
          </a:p>
          <a:p>
            <a:pPr algn="just"/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Zdający mogą wnieść do sali egzaminacyjnej: </a:t>
            </a:r>
          </a:p>
          <a:p>
            <a:pPr algn="just">
              <a:buNone/>
            </a:pPr>
            <a:r>
              <a:rPr lang="pl-PL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   a) długopis lub pióro z czarnym tuszem/atramentem,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(niedozwolone jest korzystanie z długopisów zmazywalnych / ścieralnych)</a:t>
            </a:r>
          </a:p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b)  dodatkowo w przypadku egzaminu z matematyki – linijkę. </a:t>
            </a:r>
          </a:p>
          <a:p>
            <a:pPr algn="ctr">
              <a:buNone/>
            </a:pPr>
            <a:r>
              <a:rPr lang="pl-PL" sz="2200" b="1" u="sng" spc="50" dirty="0" smtClean="0">
                <a:ln w="11430"/>
                <a:latin typeface="Times New Roman" pitchFamily="18" charset="0"/>
                <a:cs typeface="Times New Roman" pitchFamily="18" charset="0"/>
              </a:rPr>
              <a:t> Nie wykonuje się rysunków ołówkiem. </a:t>
            </a:r>
          </a:p>
          <a:p>
            <a:pPr algn="just">
              <a:buNone/>
            </a:pPr>
            <a:r>
              <a:rPr lang="pl-PL" sz="22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   Na egzaminie nie można korzystać z kalkulatora oraz słowników. </a:t>
            </a:r>
          </a:p>
          <a:p>
            <a:pPr algn="just"/>
            <a:r>
              <a:rPr lang="pl-PL" sz="2200" spc="50" dirty="0" smtClean="0">
                <a:ln w="11430"/>
                <a:latin typeface="Times New Roman" pitchFamily="18" charset="0"/>
                <a:cs typeface="Times New Roman" pitchFamily="18" charset="0"/>
              </a:rPr>
              <a:t>Zdający mogą również wnieść do sali egzaminacyjnej małą butelkę wody, która powinna stać na podłodze przy nodze stolika. </a:t>
            </a: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181467" y="534390"/>
            <a:ext cx="8630021" cy="7325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pl-PL" sz="5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Obowiązuje całkowity zakaz wnoszenia do sali egzaminacyjnej urządzeń telekomunikacyjnych                 oraz korzystania z takich urządzeń w tej sali.</a:t>
            </a: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700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00221" y="359599"/>
            <a:ext cx="8630021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sz="35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LOSOWANIE  NUMERU  STOLIKA</a:t>
            </a:r>
            <a:r>
              <a:rPr lang="pl-PL" sz="3500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pl-PL" sz="1000" u="sng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700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  O godzinie wyznaczonej przez PZE uczniowie pojedynczo wchodzą do sali egzaminacyjnej                    i przewodniczący zespołu nadzorującego lub członek zespołu nadzorującego  losuje w ich obecności numery stolików, przy których będą pracować.</a:t>
            </a:r>
          </a:p>
          <a:p>
            <a:pPr algn="just">
              <a:buNone/>
            </a:pPr>
            <a:r>
              <a:rPr lang="pl-PL" sz="2700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   Przewodniczący zespołu nadzorującego może odstąpić od losowania numerów stolików w przypadku uczniów korzystających z dostosowania warunków lub formy przeprowadzenia egzaminu oraz w innych uzasadnionych przypadkach.</a:t>
            </a:r>
          </a:p>
          <a:p>
            <a:pPr>
              <a:buNone/>
            </a:pPr>
            <a:endParaRPr lang="pl-PL" sz="500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700" b="1" i="1" spc="50" dirty="0" smtClean="0">
                <a:ln w="11430"/>
                <a:latin typeface="Times New Roman" pitchFamily="18" charset="0"/>
                <a:cs typeface="Times New Roman" pitchFamily="18" charset="0"/>
              </a:rPr>
              <a:t>Każdego dnia odbywa się losowanie.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76471" y="201881"/>
            <a:ext cx="8630021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 zajęciu miejsc przez wszystkich zdających PZN informuje             ich o 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zasadach zachowania się podczas egzaminu ósmoklasisty,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dodatkowych 5 minutach przeznaczonych na sprawdzenie poprawności przeniesienia odpowiedzi do zadań zamkniętych na kartę odpowiedzi po zakończeniu czasu przewidzianego na rozwiązanie zadań (dot. zdających, którzy mają obowiązek zaznaczenia odpowiedzi na karcie odpowiedzi),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zasadach oddawania arkuszy egzaminacyjnych po zakończeniu pracy. 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 wcześniej niż o godzinie określonej w komunikacie– członkowie zespołu nadzorującego rozdają zdającym arkusze egzaminacyjne oraz naklejki przygotowane przez OKE. 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 rozdaniu arkuszy PZN informuje zdających o obowiązku zapoznania się przed przystąpieniem do rozwiązywania zadań                   z instrukcją zamieszczoną na pierwszej stronie arkusza egzaminacyjnego.</a:t>
            </a:r>
            <a:endParaRPr lang="pl-PL" sz="2400" b="1" i="1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90894" y="810560"/>
            <a:ext cx="8399720" cy="4008474"/>
          </a:xfrm>
        </p:spPr>
        <p:txBody>
          <a:bodyPr/>
          <a:lstStyle/>
          <a:p>
            <a:pPr algn="just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Kodowanie wszystkich arkuszy egzaminacyjnych będzie wiązało się</a:t>
            </a:r>
          </a:p>
          <a:p>
            <a:pPr algn="just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koniecznością:</a:t>
            </a:r>
          </a:p>
          <a:p>
            <a:pPr algn="just">
              <a:buNone/>
            </a:pPr>
            <a:endParaRPr lang="pl-PL" sz="20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142504" y="204251"/>
            <a:ext cx="885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l-PL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KODOWANIE  ARKUSZA  EGZAMINACYJNEGO :</a:t>
            </a:r>
            <a:endParaRPr lang="pl-PL" sz="28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GZAMIN"/>
          <p:cNvPicPr>
            <a:picLocks noChangeAspect="1" noChangeArrowheads="1"/>
          </p:cNvPicPr>
          <p:nvPr/>
        </p:nvPicPr>
        <p:blipFill>
          <a:blip r:embed="rId2" cstate="print"/>
          <a:srcRect l="7779" t="46092" r="13100" b="11938"/>
          <a:stretch>
            <a:fillRect/>
          </a:stretch>
        </p:blipFill>
        <p:spPr bwMode="auto">
          <a:xfrm>
            <a:off x="558140" y="1638795"/>
            <a:ext cx="8395855" cy="504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DFA-572F-4414-992B-57C90A7D9F6C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2050" name="Picture 2" descr="Egzamin2"/>
          <p:cNvPicPr>
            <a:picLocks noChangeAspect="1" noChangeArrowheads="1"/>
          </p:cNvPicPr>
          <p:nvPr/>
        </p:nvPicPr>
        <p:blipFill>
          <a:blip r:embed="rId2" cstate="print"/>
          <a:srcRect l="9175" t="14621" r="6915" b="41699"/>
          <a:stretch>
            <a:fillRect/>
          </a:stretch>
        </p:blipFill>
        <p:spPr bwMode="auto">
          <a:xfrm>
            <a:off x="161868" y="190005"/>
            <a:ext cx="8590246" cy="63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5304</TotalTime>
  <Words>892</Words>
  <Application>Microsoft Office PowerPoint</Application>
  <PresentationFormat>Pokaz na ekranie (4:3)</PresentationFormat>
  <Paragraphs>126</Paragraphs>
  <Slides>13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Kapitał</vt:lpstr>
      <vt:lpstr>EGZAMIN  ÓSMOKLASISTY 2022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  SPRAWDZENIE  KOMPLETNOŚCI  ARKUSZA  ORAZ  ZAZNACZANIE  ODPOWIEDZI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i przeprowadzanie</dc:title>
  <dc:creator>jmatwijko</dc:creator>
  <cp:lastModifiedBy>PC</cp:lastModifiedBy>
  <cp:revision>552</cp:revision>
  <dcterms:created xsi:type="dcterms:W3CDTF">2015-01-28T08:24:04Z</dcterms:created>
  <dcterms:modified xsi:type="dcterms:W3CDTF">2022-02-17T10:28:21Z</dcterms:modified>
</cp:coreProperties>
</file>