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5"/>
  </p:notesMasterIdLst>
  <p:handoutMasterIdLst>
    <p:handoutMasterId r:id="rId16"/>
  </p:handoutMasterIdLst>
  <p:sldIdLst>
    <p:sldId id="256" r:id="rId2"/>
    <p:sldId id="355" r:id="rId3"/>
    <p:sldId id="356" r:id="rId4"/>
    <p:sldId id="373" r:id="rId5"/>
    <p:sldId id="368" r:id="rId6"/>
    <p:sldId id="372" r:id="rId7"/>
    <p:sldId id="370" r:id="rId8"/>
    <p:sldId id="360" r:id="rId9"/>
    <p:sldId id="364" r:id="rId10"/>
    <p:sldId id="361" r:id="rId11"/>
    <p:sldId id="362" r:id="rId12"/>
    <p:sldId id="366" r:id="rId13"/>
    <p:sldId id="367" r:id="rId14"/>
  </p:sldIdLst>
  <p:sldSz cx="9144000" cy="6858000" type="screen4x3"/>
  <p:notesSz cx="9926638" cy="14355763"/>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240FC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z stylu, siatka tabeli">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579" autoAdjust="0"/>
    <p:restoredTop sz="94660"/>
  </p:normalViewPr>
  <p:slideViewPr>
    <p:cSldViewPr snapToGrid="0">
      <p:cViewPr>
        <p:scale>
          <a:sx n="120" d="100"/>
          <a:sy n="120" d="100"/>
        </p:scale>
        <p:origin x="-1374" y="-78"/>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4302125" cy="71755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5622925" y="0"/>
            <a:ext cx="4302125" cy="717550"/>
          </a:xfrm>
          <a:prstGeom prst="rect">
            <a:avLst/>
          </a:prstGeom>
        </p:spPr>
        <p:txBody>
          <a:bodyPr vert="horz" lIns="91440" tIns="45720" rIns="91440" bIns="45720" rtlCol="0"/>
          <a:lstStyle>
            <a:lvl1pPr algn="r">
              <a:defRPr sz="1200"/>
            </a:lvl1pPr>
          </a:lstStyle>
          <a:p>
            <a:fld id="{644E9AF5-FE92-447A-A301-3EAB95BDBA9D}" type="datetimeFigureOut">
              <a:rPr lang="pl-PL" smtClean="0"/>
              <a:pPr/>
              <a:t>16.02.2023</a:t>
            </a:fld>
            <a:endParaRPr lang="pl-PL"/>
          </a:p>
        </p:txBody>
      </p:sp>
      <p:sp>
        <p:nvSpPr>
          <p:cNvPr id="4" name="Symbol zastępczy stopki 3"/>
          <p:cNvSpPr>
            <a:spLocks noGrp="1"/>
          </p:cNvSpPr>
          <p:nvPr>
            <p:ph type="ftr" sz="quarter" idx="2"/>
          </p:nvPr>
        </p:nvSpPr>
        <p:spPr>
          <a:xfrm>
            <a:off x="0" y="13635038"/>
            <a:ext cx="4302125" cy="717550"/>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5622925" y="13635038"/>
            <a:ext cx="4302125" cy="717550"/>
          </a:xfrm>
          <a:prstGeom prst="rect">
            <a:avLst/>
          </a:prstGeom>
        </p:spPr>
        <p:txBody>
          <a:bodyPr vert="horz" lIns="91440" tIns="45720" rIns="91440" bIns="45720" rtlCol="0" anchor="b"/>
          <a:lstStyle>
            <a:lvl1pPr algn="r">
              <a:defRPr sz="1200"/>
            </a:lvl1pPr>
          </a:lstStyle>
          <a:p>
            <a:fld id="{DC2248A9-5364-402C-B7E6-7B691B707953}" type="slidenum">
              <a:rPr lang="pl-PL" smtClean="0"/>
              <a:pPr/>
              <a:t>‹#›</a:t>
            </a:fld>
            <a:endParaRPr lang="pl-PL"/>
          </a:p>
        </p:txBody>
      </p:sp>
    </p:spTree>
    <p:extLst>
      <p:ext uri="{BB962C8B-B14F-4D97-AF65-F5344CB8AC3E}">
        <p14:creationId xmlns="" xmlns:p14="http://schemas.microsoft.com/office/powerpoint/2010/main" val="102079289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4301543" cy="717788"/>
          </a:xfrm>
          <a:prstGeom prst="rect">
            <a:avLst/>
          </a:prstGeom>
        </p:spPr>
        <p:txBody>
          <a:bodyPr vert="horz" lIns="138751" tIns="69376" rIns="138751" bIns="69376" rtlCol="0"/>
          <a:lstStyle>
            <a:lvl1pPr algn="l">
              <a:defRPr sz="1800"/>
            </a:lvl1pPr>
          </a:lstStyle>
          <a:p>
            <a:endParaRPr lang="pl-PL"/>
          </a:p>
        </p:txBody>
      </p:sp>
      <p:sp>
        <p:nvSpPr>
          <p:cNvPr id="3" name="Symbol zastępczy daty 2"/>
          <p:cNvSpPr>
            <a:spLocks noGrp="1"/>
          </p:cNvSpPr>
          <p:nvPr>
            <p:ph type="dt" idx="1"/>
          </p:nvPr>
        </p:nvSpPr>
        <p:spPr>
          <a:xfrm>
            <a:off x="5622798" y="0"/>
            <a:ext cx="4301543" cy="717788"/>
          </a:xfrm>
          <a:prstGeom prst="rect">
            <a:avLst/>
          </a:prstGeom>
        </p:spPr>
        <p:txBody>
          <a:bodyPr vert="horz" lIns="138751" tIns="69376" rIns="138751" bIns="69376" rtlCol="0"/>
          <a:lstStyle>
            <a:lvl1pPr algn="r">
              <a:defRPr sz="1800"/>
            </a:lvl1pPr>
          </a:lstStyle>
          <a:p>
            <a:fld id="{04199A35-5575-4DB5-B9D6-BE5219E40BAF}" type="datetimeFigureOut">
              <a:rPr lang="pl-PL" smtClean="0"/>
              <a:pPr/>
              <a:t>16.02.2023</a:t>
            </a:fld>
            <a:endParaRPr lang="pl-PL"/>
          </a:p>
        </p:txBody>
      </p:sp>
      <p:sp>
        <p:nvSpPr>
          <p:cNvPr id="4" name="Symbol zastępczy obrazu slajdu 3"/>
          <p:cNvSpPr>
            <a:spLocks noGrp="1" noRot="1" noChangeAspect="1"/>
          </p:cNvSpPr>
          <p:nvPr>
            <p:ph type="sldImg" idx="2"/>
          </p:nvPr>
        </p:nvSpPr>
        <p:spPr>
          <a:xfrm>
            <a:off x="1374775" y="1076325"/>
            <a:ext cx="7177088" cy="5383213"/>
          </a:xfrm>
          <a:prstGeom prst="rect">
            <a:avLst/>
          </a:prstGeom>
          <a:noFill/>
          <a:ln w="12700">
            <a:solidFill>
              <a:prstClr val="black"/>
            </a:solidFill>
          </a:ln>
        </p:spPr>
        <p:txBody>
          <a:bodyPr vert="horz" lIns="138751" tIns="69376" rIns="138751" bIns="69376" rtlCol="0" anchor="ctr"/>
          <a:lstStyle/>
          <a:p>
            <a:endParaRPr lang="pl-PL"/>
          </a:p>
        </p:txBody>
      </p:sp>
      <p:sp>
        <p:nvSpPr>
          <p:cNvPr id="5" name="Symbol zastępczy notatek 4"/>
          <p:cNvSpPr>
            <a:spLocks noGrp="1"/>
          </p:cNvSpPr>
          <p:nvPr>
            <p:ph type="body" sz="quarter" idx="3"/>
          </p:nvPr>
        </p:nvSpPr>
        <p:spPr>
          <a:xfrm>
            <a:off x="992664" y="6818988"/>
            <a:ext cx="7941310" cy="6460093"/>
          </a:xfrm>
          <a:prstGeom prst="rect">
            <a:avLst/>
          </a:prstGeom>
        </p:spPr>
        <p:txBody>
          <a:bodyPr vert="horz" lIns="138751" tIns="69376" rIns="138751" bIns="69376"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13635483"/>
            <a:ext cx="4301543" cy="717788"/>
          </a:xfrm>
          <a:prstGeom prst="rect">
            <a:avLst/>
          </a:prstGeom>
        </p:spPr>
        <p:txBody>
          <a:bodyPr vert="horz" lIns="138751" tIns="69376" rIns="138751" bIns="69376" rtlCol="0" anchor="b"/>
          <a:lstStyle>
            <a:lvl1pPr algn="l">
              <a:defRPr sz="1800"/>
            </a:lvl1pPr>
          </a:lstStyle>
          <a:p>
            <a:endParaRPr lang="pl-PL"/>
          </a:p>
        </p:txBody>
      </p:sp>
      <p:sp>
        <p:nvSpPr>
          <p:cNvPr id="7" name="Symbol zastępczy numeru slajdu 6"/>
          <p:cNvSpPr>
            <a:spLocks noGrp="1"/>
          </p:cNvSpPr>
          <p:nvPr>
            <p:ph type="sldNum" sz="quarter" idx="5"/>
          </p:nvPr>
        </p:nvSpPr>
        <p:spPr>
          <a:xfrm>
            <a:off x="5622798" y="13635483"/>
            <a:ext cx="4301543" cy="717788"/>
          </a:xfrm>
          <a:prstGeom prst="rect">
            <a:avLst/>
          </a:prstGeom>
        </p:spPr>
        <p:txBody>
          <a:bodyPr vert="horz" lIns="138751" tIns="69376" rIns="138751" bIns="69376" rtlCol="0" anchor="b"/>
          <a:lstStyle>
            <a:lvl1pPr algn="r">
              <a:defRPr sz="1800"/>
            </a:lvl1pPr>
          </a:lstStyle>
          <a:p>
            <a:fld id="{88CD129E-C640-4626-B404-32C74CE85F4A}" type="slidenum">
              <a:rPr lang="pl-PL" smtClean="0"/>
              <a:pPr/>
              <a:t>‹#›</a:t>
            </a:fld>
            <a:endParaRPr lang="pl-PL"/>
          </a:p>
        </p:txBody>
      </p:sp>
    </p:spTree>
    <p:extLst>
      <p:ext uri="{BB962C8B-B14F-4D97-AF65-F5344CB8AC3E}">
        <p14:creationId xmlns="" xmlns:p14="http://schemas.microsoft.com/office/powerpoint/2010/main" val="77686759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Tree>
    <p:extLst>
      <p:ext uri="{BB962C8B-B14F-4D97-AF65-F5344CB8AC3E}">
        <p14:creationId xmlns="" xmlns:p14="http://schemas.microsoft.com/office/powerpoint/2010/main" val="2258415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3">
        <a:schemeClr val="bg1"/>
      </p:bgRef>
    </p:bg>
    <p:spTree>
      <p:nvGrpSpPr>
        <p:cNvPr id="1" name=""/>
        <p:cNvGrpSpPr/>
        <p:nvPr/>
      </p:nvGrpSpPr>
      <p:grpSpPr>
        <a:xfrm>
          <a:off x="0" y="0"/>
          <a:ext cx="0" cy="0"/>
          <a:chOff x="0" y="0"/>
          <a:chExt cx="0" cy="0"/>
        </a:xfrm>
      </p:grpSpPr>
      <p:sp>
        <p:nvSpPr>
          <p:cNvPr id="12" name="Prostokąt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Prostokąt zaokrąglony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Podtytuł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Symbol zastępczy daty 27"/>
          <p:cNvSpPr>
            <a:spLocks noGrp="1"/>
          </p:cNvSpPr>
          <p:nvPr>
            <p:ph type="dt" sz="half" idx="10"/>
          </p:nvPr>
        </p:nvSpPr>
        <p:spPr/>
        <p:txBody>
          <a:bodyPr/>
          <a:lstStyle/>
          <a:p>
            <a:fld id="{B6E5125B-069C-47B9-A20B-89B1654DA76A}" type="datetime1">
              <a:rPr lang="pl-PL" smtClean="0"/>
              <a:pPr/>
              <a:t>16.02.2023</a:t>
            </a:fld>
            <a:endParaRPr lang="pl-PL"/>
          </a:p>
        </p:txBody>
      </p:sp>
      <p:sp>
        <p:nvSpPr>
          <p:cNvPr id="17" name="Symbol zastępczy stopki 16"/>
          <p:cNvSpPr>
            <a:spLocks noGrp="1"/>
          </p:cNvSpPr>
          <p:nvPr>
            <p:ph type="ftr" sz="quarter" idx="11"/>
          </p:nvPr>
        </p:nvSpPr>
        <p:spPr/>
        <p:txBody>
          <a:bodyPr/>
          <a:lstStyle/>
          <a:p>
            <a:endParaRPr lang="pl-PL"/>
          </a:p>
        </p:txBody>
      </p:sp>
      <p:sp>
        <p:nvSpPr>
          <p:cNvPr id="29" name="Symbol zastępczy numeru slajdu 28"/>
          <p:cNvSpPr>
            <a:spLocks noGrp="1"/>
          </p:cNvSpPr>
          <p:nvPr>
            <p:ph type="sldNum" sz="quarter" idx="12"/>
          </p:nvPr>
        </p:nvSpPr>
        <p:spPr/>
        <p:txBody>
          <a:bodyPr lIns="0" tIns="0" rIns="0" bIns="0">
            <a:noAutofit/>
          </a:bodyPr>
          <a:lstStyle>
            <a:lvl1pPr>
              <a:defRPr sz="1400">
                <a:solidFill>
                  <a:srgbClr val="FFFFFF"/>
                </a:solidFill>
              </a:defRPr>
            </a:lvl1pPr>
          </a:lstStyle>
          <a:p>
            <a:fld id="{9FA57DFA-572F-4414-992B-57C90A7D9F6C}" type="slidenum">
              <a:rPr lang="pl-PL" smtClean="0"/>
              <a:pPr/>
              <a:t>‹#›</a:t>
            </a:fld>
            <a:endParaRPr lang="pl-PL"/>
          </a:p>
        </p:txBody>
      </p:sp>
      <p:sp>
        <p:nvSpPr>
          <p:cNvPr id="7" name="Prostokąt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ostokąt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rostokąt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ytuł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pl-PL" smtClean="0"/>
              <a:t>Kliknij, aby edytować styl</a:t>
            </a:r>
            <a:endParaRPr kumimoji="0" lang="en-US"/>
          </a:p>
        </p:txBody>
      </p:sp>
    </p:spTree>
  </p:cSld>
  <p:clrMapOvr>
    <a:overrideClrMapping bg1="lt1" tx1="dk1" bg2="lt2" tx2="dk2" accent1="accent1" accent2="accent2" accent3="accent3" accent4="accent4" accent5="accent5" accent6="accent6" hlink="hlink" folHlink="folHlink"/>
  </p:clrMapOvr>
  <p:transition>
    <p:split orient="vert"/>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757918E7-1559-49CC-BEA0-3DF415988646}" type="datetime1">
              <a:rPr lang="pl-PL" smtClean="0"/>
              <a:pPr/>
              <a:t>16.02.2023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FA57DFA-572F-4414-992B-57C90A7D9F6C}" type="slidenum">
              <a:rPr lang="pl-PL" smtClean="0"/>
              <a:pPr/>
              <a:t>‹#›</a:t>
            </a:fld>
            <a:endParaRPr lang="pl-PL"/>
          </a:p>
        </p:txBody>
      </p:sp>
    </p:spTree>
  </p:cSld>
  <p:clrMapOvr>
    <a:masterClrMapping/>
  </p:clrMapOvr>
  <p:transition>
    <p:split orient="vert"/>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41"/>
            <a:ext cx="201168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914400" y="274640"/>
            <a:ext cx="55626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C16EC381-7BFF-48BE-8302-1376CA125353}" type="datetime1">
              <a:rPr lang="pl-PL" smtClean="0"/>
              <a:pPr/>
              <a:t>16.02.2023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FA57DFA-572F-4414-992B-57C90A7D9F6C}" type="slidenum">
              <a:rPr lang="pl-PL" smtClean="0"/>
              <a:pPr/>
              <a:t>‹#›</a:t>
            </a:fld>
            <a:endParaRPr lang="pl-PL"/>
          </a:p>
        </p:txBody>
      </p:sp>
    </p:spTree>
  </p:cSld>
  <p:clrMapOvr>
    <a:masterClrMapping/>
  </p:clrMapOvr>
  <p:transition>
    <p:split orient="vert"/>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4" name="Symbol zastępczy daty 3"/>
          <p:cNvSpPr>
            <a:spLocks noGrp="1"/>
          </p:cNvSpPr>
          <p:nvPr>
            <p:ph type="dt" sz="half" idx="10"/>
          </p:nvPr>
        </p:nvSpPr>
        <p:spPr/>
        <p:txBody>
          <a:bodyPr/>
          <a:lstStyle/>
          <a:p>
            <a:fld id="{381C3C0F-AF7E-4759-8BD9-FDED5EA108A0}" type="datetime1">
              <a:rPr lang="pl-PL" smtClean="0"/>
              <a:pPr/>
              <a:t>16.02.2023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FA57DFA-572F-4414-992B-57C90A7D9F6C}" type="slidenum">
              <a:rPr lang="pl-PL" smtClean="0"/>
              <a:pPr/>
              <a:t>‹#›</a:t>
            </a:fld>
            <a:endParaRPr lang="pl-PL" dirty="0"/>
          </a:p>
        </p:txBody>
      </p:sp>
      <p:sp>
        <p:nvSpPr>
          <p:cNvPr id="8" name="Symbol zastępczy zawartości 7"/>
          <p:cNvSpPr>
            <a:spLocks noGrp="1"/>
          </p:cNvSpPr>
          <p:nvPr>
            <p:ph sz="quarter" idx="1"/>
          </p:nvPr>
        </p:nvSpPr>
        <p:spPr>
          <a:xfrm>
            <a:off x="914400" y="1447800"/>
            <a:ext cx="7772400" cy="4572000"/>
          </a:xfrm>
        </p:spPr>
        <p:txBody>
          <a:bodyPr vert="horz"/>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transition>
    <p:split orient="vert"/>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3">
        <a:schemeClr val="bg1"/>
      </p:bgRef>
    </p:bg>
    <p:spTree>
      <p:nvGrpSpPr>
        <p:cNvPr id="1" name=""/>
        <p:cNvGrpSpPr/>
        <p:nvPr/>
      </p:nvGrpSpPr>
      <p:grpSpPr>
        <a:xfrm>
          <a:off x="0" y="0"/>
          <a:ext cx="0" cy="0"/>
          <a:chOff x="0" y="0"/>
          <a:chExt cx="0" cy="0"/>
        </a:xfrm>
      </p:grpSpPr>
      <p:sp>
        <p:nvSpPr>
          <p:cNvPr id="11" name="Prostokąt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Prostokąt zaokrąglony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ytuł 1"/>
          <p:cNvSpPr>
            <a:spLocks noGrp="1"/>
          </p:cNvSpPr>
          <p:nvPr>
            <p:ph type="title"/>
          </p:nvPr>
        </p:nvSpPr>
        <p:spPr>
          <a:xfrm>
            <a:off x="722313" y="952500"/>
            <a:ext cx="7772400" cy="1362075"/>
          </a:xfrm>
        </p:spPr>
        <p:txBody>
          <a:bodyPr anchor="b" anchorCtr="0"/>
          <a:lstStyle>
            <a:lvl1pPr algn="l">
              <a:buNone/>
              <a:defRPr sz="4000" b="0" cap="none"/>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p>
            <a:fld id="{3FA45C04-1C77-4814-BB66-0CE46D2E0EE6}" type="datetime1">
              <a:rPr lang="pl-PL" smtClean="0"/>
              <a:pPr/>
              <a:t>16.02.2023</a:t>
            </a:fld>
            <a:endParaRPr lang="pl-PL"/>
          </a:p>
        </p:txBody>
      </p:sp>
      <p:sp>
        <p:nvSpPr>
          <p:cNvPr id="5" name="Symbol zastępczy stopki 4"/>
          <p:cNvSpPr>
            <a:spLocks noGrp="1"/>
          </p:cNvSpPr>
          <p:nvPr>
            <p:ph type="ftr" sz="quarter" idx="11"/>
          </p:nvPr>
        </p:nvSpPr>
        <p:spPr>
          <a:xfrm>
            <a:off x="800100" y="6172200"/>
            <a:ext cx="4000500" cy="457200"/>
          </a:xfrm>
        </p:spPr>
        <p:txBody>
          <a:bodyPr/>
          <a:lstStyle/>
          <a:p>
            <a:endParaRPr lang="pl-PL"/>
          </a:p>
        </p:txBody>
      </p:sp>
      <p:sp>
        <p:nvSpPr>
          <p:cNvPr id="7" name="Prostokąt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Prostokąt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Prostokąt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ymbol zastępczy numeru slajdu 5"/>
          <p:cNvSpPr>
            <a:spLocks noGrp="1"/>
          </p:cNvSpPr>
          <p:nvPr>
            <p:ph type="sldNum" sz="quarter" idx="12"/>
          </p:nvPr>
        </p:nvSpPr>
        <p:spPr>
          <a:xfrm>
            <a:off x="146304" y="6208776"/>
            <a:ext cx="457200" cy="457200"/>
          </a:xfrm>
        </p:spPr>
        <p:txBody>
          <a:bodyPr/>
          <a:lstStyle/>
          <a:p>
            <a:fld id="{9FA57DFA-572F-4414-992B-57C90A7D9F6C}"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transition>
    <p:split orient="vert"/>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5" name="Symbol zastępczy daty 4"/>
          <p:cNvSpPr>
            <a:spLocks noGrp="1"/>
          </p:cNvSpPr>
          <p:nvPr>
            <p:ph type="dt" sz="half" idx="10"/>
          </p:nvPr>
        </p:nvSpPr>
        <p:spPr/>
        <p:txBody>
          <a:bodyPr/>
          <a:lstStyle/>
          <a:p>
            <a:fld id="{3D2E2EFD-4E85-4DEB-858B-0EB47792A015}" type="datetime1">
              <a:rPr lang="pl-PL" smtClean="0"/>
              <a:pPr/>
              <a:t>16.02.2023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9FA57DFA-572F-4414-992B-57C90A7D9F6C}" type="slidenum">
              <a:rPr lang="pl-PL" smtClean="0"/>
              <a:pPr/>
              <a:t>‹#›</a:t>
            </a:fld>
            <a:endParaRPr lang="pl-PL"/>
          </a:p>
        </p:txBody>
      </p:sp>
      <p:sp>
        <p:nvSpPr>
          <p:cNvPr id="9" name="Symbol zastępczy zawartości 8"/>
          <p:cNvSpPr>
            <a:spLocks noGrp="1"/>
          </p:cNvSpPr>
          <p:nvPr>
            <p:ph sz="quarter" idx="1"/>
          </p:nvPr>
        </p:nvSpPr>
        <p:spPr>
          <a:xfrm>
            <a:off x="914400" y="1447800"/>
            <a:ext cx="3749040" cy="4572000"/>
          </a:xfrm>
        </p:spPr>
        <p:txBody>
          <a:bodyPr vert="horz"/>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1" name="Symbol zastępczy zawartości 10"/>
          <p:cNvSpPr>
            <a:spLocks noGrp="1"/>
          </p:cNvSpPr>
          <p:nvPr>
            <p:ph sz="quarter" idx="2"/>
          </p:nvPr>
        </p:nvSpPr>
        <p:spPr>
          <a:xfrm>
            <a:off x="4933950" y="1447800"/>
            <a:ext cx="3749040" cy="4572000"/>
          </a:xfrm>
        </p:spPr>
        <p:txBody>
          <a:bodyPr vert="horz"/>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transition>
    <p:split orient="vert"/>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914400" y="273050"/>
            <a:ext cx="7772400" cy="1143000"/>
          </a:xfrm>
        </p:spPr>
        <p:txBody>
          <a:bodyPr anchor="b" anchorCtr="0"/>
          <a:lstStyle>
            <a:lvl1pPr>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7" name="Symbol zastępczy daty 6"/>
          <p:cNvSpPr>
            <a:spLocks noGrp="1"/>
          </p:cNvSpPr>
          <p:nvPr>
            <p:ph type="dt" sz="half" idx="10"/>
          </p:nvPr>
        </p:nvSpPr>
        <p:spPr/>
        <p:txBody>
          <a:bodyPr/>
          <a:lstStyle/>
          <a:p>
            <a:fld id="{9439937B-A275-427B-B8E9-09E78330E6E8}" type="datetime1">
              <a:rPr lang="pl-PL" smtClean="0"/>
              <a:pPr/>
              <a:t>16.02.2023</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9FA57DFA-572F-4414-992B-57C90A7D9F6C}" type="slidenum">
              <a:rPr lang="pl-PL" smtClean="0"/>
              <a:pPr/>
              <a:t>‹#›</a:t>
            </a:fld>
            <a:endParaRPr lang="pl-PL"/>
          </a:p>
        </p:txBody>
      </p:sp>
      <p:sp>
        <p:nvSpPr>
          <p:cNvPr id="11" name="Symbol zastępczy zawartości 10"/>
          <p:cNvSpPr>
            <a:spLocks noGrp="1"/>
          </p:cNvSpPr>
          <p:nvPr>
            <p:ph sz="half" idx="2"/>
          </p:nvPr>
        </p:nvSpPr>
        <p:spPr>
          <a:xfrm>
            <a:off x="914400" y="2247900"/>
            <a:ext cx="3733800" cy="3886200"/>
          </a:xfrm>
        </p:spPr>
        <p:txBody>
          <a:bodyPr vert="horz"/>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3" name="Symbol zastępczy zawartości 12"/>
          <p:cNvSpPr>
            <a:spLocks noGrp="1"/>
          </p:cNvSpPr>
          <p:nvPr>
            <p:ph sz="half" idx="4"/>
          </p:nvPr>
        </p:nvSpPr>
        <p:spPr>
          <a:xfrm>
            <a:off x="4953000" y="2247900"/>
            <a:ext cx="3733800" cy="3886200"/>
          </a:xfrm>
        </p:spPr>
        <p:txBody>
          <a:bodyPr vert="horz"/>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transition>
    <p:split orient="vert"/>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p>
            <a:fld id="{17652C66-28D1-4D0C-9C53-AA1EF1919447}" type="datetime1">
              <a:rPr lang="pl-PL" smtClean="0"/>
              <a:pPr/>
              <a:t>16.02.2023</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9FA57DFA-572F-4414-992B-57C90A7D9F6C}" type="slidenum">
              <a:rPr lang="pl-PL" smtClean="0"/>
              <a:pPr/>
              <a:t>‹#›</a:t>
            </a:fld>
            <a:endParaRPr lang="pl-PL"/>
          </a:p>
        </p:txBody>
      </p:sp>
    </p:spTree>
  </p:cSld>
  <p:clrMapOvr>
    <a:masterClrMapping/>
  </p:clrMapOvr>
  <p:transition>
    <p:split orient="vert"/>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20AAC220-DCA7-41BD-BC55-B3C8064316BB}" type="datetime1">
              <a:rPr lang="pl-PL" smtClean="0"/>
              <a:pPr/>
              <a:t>16.02.2023</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9FA57DFA-572F-4414-992B-57C90A7D9F6C}" type="slidenum">
              <a:rPr lang="pl-PL" smtClean="0"/>
              <a:pPr/>
              <a:t>‹#›</a:t>
            </a:fld>
            <a:endParaRPr lang="pl-PL"/>
          </a:p>
        </p:txBody>
      </p:sp>
    </p:spTree>
  </p:cSld>
  <p:clrMapOvr>
    <a:masterClrMapping/>
  </p:clrMapOvr>
  <p:transition>
    <p:split orient="vert"/>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8" name="Prostokąt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Prostokąt zaokrąglony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ytuł 1"/>
          <p:cNvSpPr>
            <a:spLocks noGrp="1"/>
          </p:cNvSpPr>
          <p:nvPr>
            <p:ph type="title"/>
          </p:nvPr>
        </p:nvSpPr>
        <p:spPr>
          <a:xfrm>
            <a:off x="914400" y="273050"/>
            <a:ext cx="7772400" cy="1143000"/>
          </a:xfrm>
        </p:spPr>
        <p:txBody>
          <a:bodyPr anchor="b" anchorCtr="0"/>
          <a:lstStyle>
            <a:lvl1pPr algn="l">
              <a:buNone/>
              <a:defRPr sz="4000" b="0"/>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p:txBody>
          <a:bodyPr/>
          <a:lstStyle/>
          <a:p>
            <a:fld id="{BAB377CC-72CA-445F-A3E5-89965D831B6D}" type="datetime1">
              <a:rPr lang="pl-PL" smtClean="0"/>
              <a:pPr/>
              <a:t>16.02.2023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9FA57DFA-572F-4414-992B-57C90A7D9F6C}" type="slidenum">
              <a:rPr lang="pl-PL" smtClean="0"/>
              <a:pPr/>
              <a:t>‹#›</a:t>
            </a:fld>
            <a:endParaRPr lang="pl-PL"/>
          </a:p>
        </p:txBody>
      </p:sp>
      <p:sp>
        <p:nvSpPr>
          <p:cNvPr id="11" name="Symbol zastępczy zawartości 10"/>
          <p:cNvSpPr>
            <a:spLocks noGrp="1"/>
          </p:cNvSpPr>
          <p:nvPr>
            <p:ph sz="quarter" idx="1"/>
          </p:nvPr>
        </p:nvSpPr>
        <p:spPr>
          <a:xfrm>
            <a:off x="2971800" y="1600200"/>
            <a:ext cx="5715000" cy="4495800"/>
          </a:xfrm>
        </p:spPr>
        <p:txBody>
          <a:bodyPr vert="horz"/>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transition>
    <p:split orient="vert"/>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pl-PL" smtClean="0"/>
              <a:t>Kliknij, aby edytować styl</a:t>
            </a:r>
            <a:endParaRPr kumimoji="0" lang="en-US"/>
          </a:p>
        </p:txBody>
      </p:sp>
      <p:sp>
        <p:nvSpPr>
          <p:cNvPr id="4" name="Symbol zastępczy tekstu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p:txBody>
          <a:bodyPr/>
          <a:lstStyle/>
          <a:p>
            <a:fld id="{03EE72F5-6F82-4D62-9CF6-84EB1DBC7BAF}" type="datetime1">
              <a:rPr lang="pl-PL" smtClean="0"/>
              <a:pPr/>
              <a:t>16.02.2023</a:t>
            </a:fld>
            <a:endParaRPr lang="pl-PL"/>
          </a:p>
        </p:txBody>
      </p:sp>
      <p:sp>
        <p:nvSpPr>
          <p:cNvPr id="6" name="Symbol zastępczy stopki 5"/>
          <p:cNvSpPr>
            <a:spLocks noGrp="1"/>
          </p:cNvSpPr>
          <p:nvPr>
            <p:ph type="ftr" sz="quarter" idx="11"/>
          </p:nvPr>
        </p:nvSpPr>
        <p:spPr>
          <a:xfrm>
            <a:off x="914400" y="6172200"/>
            <a:ext cx="3886200" cy="457200"/>
          </a:xfrm>
        </p:spPr>
        <p:txBody>
          <a:bodyPr/>
          <a:lstStyle/>
          <a:p>
            <a:endParaRPr lang="pl-PL"/>
          </a:p>
        </p:txBody>
      </p:sp>
      <p:sp>
        <p:nvSpPr>
          <p:cNvPr id="7" name="Symbol zastępczy numeru slajdu 6"/>
          <p:cNvSpPr>
            <a:spLocks noGrp="1"/>
          </p:cNvSpPr>
          <p:nvPr>
            <p:ph type="sldNum" sz="quarter" idx="12"/>
          </p:nvPr>
        </p:nvSpPr>
        <p:spPr>
          <a:xfrm>
            <a:off x="146304" y="6208776"/>
            <a:ext cx="457200" cy="457200"/>
          </a:xfrm>
        </p:spPr>
        <p:txBody>
          <a:bodyPr/>
          <a:lstStyle/>
          <a:p>
            <a:fld id="{9FA57DFA-572F-4414-992B-57C90A7D9F6C}" type="slidenum">
              <a:rPr lang="pl-PL" smtClean="0"/>
              <a:pPr/>
              <a:t>‹#›</a:t>
            </a:fld>
            <a:endParaRPr lang="pl-PL"/>
          </a:p>
        </p:txBody>
      </p:sp>
      <p:sp>
        <p:nvSpPr>
          <p:cNvPr id="11" name="Prostokąt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Prostokąt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rostokąt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Symbol zastępczy obrazu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pl-PL" smtClean="0"/>
              <a:t>Kliknij ikonę, aby dodać obraz</a:t>
            </a:r>
            <a:endParaRPr kumimoji="0" lang="en-US" dirty="0"/>
          </a:p>
        </p:txBody>
      </p:sp>
    </p:spTree>
  </p:cSld>
  <p:clrMapOvr>
    <a:masterClrMapping/>
  </p:clrMapOvr>
  <p:transition>
    <p:split orient="vert"/>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Prostokąt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Prostokąt zaokrąglony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Symbol zastępczy tytułu 21"/>
          <p:cNvSpPr>
            <a:spLocks noGrp="1"/>
          </p:cNvSpPr>
          <p:nvPr>
            <p:ph type="title"/>
          </p:nvPr>
        </p:nvSpPr>
        <p:spPr>
          <a:xfrm>
            <a:off x="914400" y="274638"/>
            <a:ext cx="7772400" cy="1143000"/>
          </a:xfrm>
          <a:prstGeom prst="rect">
            <a:avLst/>
          </a:prstGeom>
        </p:spPr>
        <p:txBody>
          <a:bodyPr bIns="91440" anchor="b" anchorCtr="0">
            <a:normAutofit/>
          </a:bodyPr>
          <a:lstStyle/>
          <a:p>
            <a:r>
              <a:rPr kumimoji="0" lang="pl-PL" smtClean="0"/>
              <a:t>Kliknij, aby edytować styl</a:t>
            </a:r>
            <a:endParaRPr kumimoji="0" lang="en-US"/>
          </a:p>
        </p:txBody>
      </p:sp>
      <p:sp>
        <p:nvSpPr>
          <p:cNvPr id="13" name="Symbol zastępczy tekstu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4" name="Symbol zastępczy daty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EE7E09DB-A2FE-4BD1-BAA9-8F63823303EA}" type="datetime1">
              <a:rPr lang="pl-PL" smtClean="0"/>
              <a:pPr/>
              <a:t>16.02.2023</a:t>
            </a:fld>
            <a:endParaRPr lang="pl-PL"/>
          </a:p>
        </p:txBody>
      </p:sp>
      <p:sp>
        <p:nvSpPr>
          <p:cNvPr id="3" name="Symbol zastępczy stopki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pl-PL"/>
          </a:p>
        </p:txBody>
      </p:sp>
      <p:sp>
        <p:nvSpPr>
          <p:cNvPr id="23" name="Symbol zastępczy numeru slajdu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9FA57DFA-572F-4414-992B-57C90A7D9F6C}"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split orient="vert"/>
  </p:transition>
  <p:timing>
    <p:tnLst>
      <p:par>
        <p:cTn id="1" dur="indefinite" restart="never" nodeType="tmRoot"/>
      </p:par>
    </p:tnLst>
  </p:timing>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oke.krakow.pl/" TargetMode="External"/><Relationship Id="rId2" Type="http://schemas.openxmlformats.org/officeDocument/2006/relationships/hyperlink" Target="http://www.cke.edu.pl/" TargetMode="External"/><Relationship Id="rId1" Type="http://schemas.openxmlformats.org/officeDocument/2006/relationships/slideLayout" Target="../slideLayouts/slideLayout2.xml"/><Relationship Id="rId4" Type="http://schemas.openxmlformats.org/officeDocument/2006/relationships/hyperlink" Target="http://www.sp-szczucin.p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320634" y="1517805"/>
            <a:ext cx="8562110" cy="1470025"/>
          </a:xfrm>
        </p:spPr>
        <p:txBody>
          <a:bodyPr>
            <a:noAutofit/>
          </a:bodyPr>
          <a:lstStyle/>
          <a:p>
            <a:r>
              <a:rPr lang="pl-PL" sz="5500" b="1" dirty="0" smtClean="0">
                <a:solidFill>
                  <a:schemeClr val="tx1"/>
                </a:solidFill>
                <a:latin typeface="Albertus" pitchFamily="34" charset="0"/>
              </a:rPr>
              <a:t>EGZAMIN  ÓSMOKLASISTY 2023</a:t>
            </a:r>
            <a:endParaRPr lang="pl-PL" sz="5500" b="1" dirty="0">
              <a:solidFill>
                <a:schemeClr val="tx1"/>
              </a:solidFill>
              <a:latin typeface="Albertus" pitchFamily="34" charset="0"/>
            </a:endParaRPr>
          </a:p>
        </p:txBody>
      </p:sp>
      <p:sp>
        <p:nvSpPr>
          <p:cNvPr id="4" name="Prostokąt 3"/>
          <p:cNvSpPr/>
          <p:nvPr/>
        </p:nvSpPr>
        <p:spPr>
          <a:xfrm>
            <a:off x="475014" y="3598224"/>
            <a:ext cx="8265226" cy="224676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l-PL" sz="7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INFORMACJE</a:t>
            </a:r>
          </a:p>
          <a:p>
            <a:pPr algn="ctr"/>
            <a:r>
              <a:rPr lang="pl-PL" sz="7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OGÓLNE</a:t>
            </a:r>
            <a:r>
              <a:rPr lang="pl-PL" sz="7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pl-PL" sz="7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01881" y="322139"/>
            <a:ext cx="8740238" cy="1143000"/>
          </a:xfrm>
        </p:spPr>
        <p:txBody>
          <a:bodyPr>
            <a:normAutofit fontScale="90000"/>
          </a:bodyPr>
          <a:lstStyle/>
          <a:p>
            <a:pPr algn="ctr"/>
            <a:r>
              <a:rPr lang="pl-PL" b="1" spc="50" dirty="0" smtClean="0">
                <a:ln w="11430"/>
                <a:solidFill>
                  <a:srgbClr val="C00000"/>
                </a:solidFill>
                <a:effectLst>
                  <a:outerShdw blurRad="76200" dist="50800" dir="5400000" algn="tl" rotWithShape="0">
                    <a:srgbClr val="000000">
                      <a:alpha val="65000"/>
                    </a:srgbClr>
                  </a:outerShdw>
                </a:effectLst>
                <a:latin typeface="Times New Roman" pitchFamily="18" charset="0"/>
                <a:cs typeface="Times New Roman" pitchFamily="18" charset="0"/>
              </a:rPr>
              <a:t/>
            </a:r>
            <a:br>
              <a:rPr lang="pl-PL" b="1" spc="50" dirty="0" smtClean="0">
                <a:ln w="11430"/>
                <a:solidFill>
                  <a:srgbClr val="C00000"/>
                </a:solidFill>
                <a:effectLst>
                  <a:outerShdw blurRad="76200" dist="50800" dir="5400000" algn="tl" rotWithShape="0">
                    <a:srgbClr val="000000">
                      <a:alpha val="65000"/>
                    </a:srgbClr>
                  </a:outerShdw>
                </a:effectLst>
                <a:latin typeface="Times New Roman" pitchFamily="18" charset="0"/>
                <a:cs typeface="Times New Roman" pitchFamily="18" charset="0"/>
              </a:rPr>
            </a:br>
            <a:r>
              <a:rPr lang="pl-PL" spc="50" dirty="0" smtClean="0">
                <a:ln w="11430"/>
                <a:solidFill>
                  <a:srgbClr val="C00000"/>
                </a:solidFill>
                <a:effectLst>
                  <a:outerShdw blurRad="76200" dist="50800" dir="5400000" algn="tl" rotWithShape="0">
                    <a:srgbClr val="000000">
                      <a:alpha val="65000"/>
                    </a:srgbClr>
                  </a:outerShdw>
                </a:effectLst>
                <a:latin typeface="Times New Roman" pitchFamily="18" charset="0"/>
                <a:cs typeface="Times New Roman" pitchFamily="18" charset="0"/>
              </a:rPr>
              <a:t/>
            </a:r>
            <a:br>
              <a:rPr lang="pl-PL" spc="50" dirty="0" smtClean="0">
                <a:ln w="11430"/>
                <a:solidFill>
                  <a:srgbClr val="C00000"/>
                </a:solidFill>
                <a:effectLst>
                  <a:outerShdw blurRad="76200" dist="50800" dir="5400000" algn="tl" rotWithShape="0">
                    <a:srgbClr val="000000">
                      <a:alpha val="65000"/>
                    </a:srgbClr>
                  </a:outerShdw>
                </a:effectLst>
                <a:latin typeface="Times New Roman" pitchFamily="18" charset="0"/>
                <a:cs typeface="Times New Roman" pitchFamily="18" charset="0"/>
              </a:rPr>
            </a:br>
            <a:r>
              <a:rPr lang="pl-PL" sz="3300" b="1" spc="50" dirty="0" smtClean="0">
                <a:ln w="11430"/>
                <a:solidFill>
                  <a:srgbClr val="240FC1"/>
                </a:solidFill>
                <a:effectLst>
                  <a:outerShdw blurRad="76200" dist="50800" dir="5400000" algn="tl" rotWithShape="0">
                    <a:srgbClr val="000000">
                      <a:alpha val="65000"/>
                    </a:srgbClr>
                  </a:outerShdw>
                </a:effectLst>
                <a:latin typeface="Times New Roman" pitchFamily="18" charset="0"/>
                <a:cs typeface="Times New Roman" pitchFamily="18" charset="0"/>
              </a:rPr>
              <a:t>SPRAWDZENIE  KOMPLETNOŚCI  ARKUSZA  ORAZ  ZAZNACZANIE  ODPOWIEDZI</a:t>
            </a:r>
            <a:endParaRPr lang="pl-PL" sz="3300" b="1" dirty="0">
              <a:solidFill>
                <a:srgbClr val="240FC1"/>
              </a:solidFill>
            </a:endParaRPr>
          </a:p>
        </p:txBody>
      </p:sp>
      <p:sp>
        <p:nvSpPr>
          <p:cNvPr id="3" name="Symbol zastępczy numeru slajdu 2"/>
          <p:cNvSpPr>
            <a:spLocks noGrp="1"/>
          </p:cNvSpPr>
          <p:nvPr>
            <p:ph type="sldNum" sz="quarter" idx="12"/>
          </p:nvPr>
        </p:nvSpPr>
        <p:spPr/>
        <p:txBody>
          <a:bodyPr/>
          <a:lstStyle/>
          <a:p>
            <a:fld id="{9FA57DFA-572F-4414-992B-57C90A7D9F6C}" type="slidenum">
              <a:rPr lang="pl-PL" smtClean="0"/>
              <a:pPr/>
              <a:t>10</a:t>
            </a:fld>
            <a:endParaRPr lang="pl-PL" dirty="0"/>
          </a:p>
        </p:txBody>
      </p:sp>
      <p:sp>
        <p:nvSpPr>
          <p:cNvPr id="4" name="Symbol zastępczy zawartości 3"/>
          <p:cNvSpPr>
            <a:spLocks noGrp="1"/>
          </p:cNvSpPr>
          <p:nvPr>
            <p:ph sz="quarter" idx="1"/>
          </p:nvPr>
        </p:nvSpPr>
        <p:spPr>
          <a:xfrm>
            <a:off x="285008" y="1697182"/>
            <a:ext cx="8431480" cy="4572000"/>
          </a:xfrm>
        </p:spPr>
        <p:txBody>
          <a:bodyPr>
            <a:normAutofit fontScale="92500" lnSpcReduction="20000"/>
          </a:bodyPr>
          <a:lstStyle/>
          <a:p>
            <a:r>
              <a:rPr lang="pl-PL" dirty="0" smtClean="0">
                <a:latin typeface="Times New Roman" pitchFamily="18" charset="0"/>
                <a:cs typeface="Times New Roman" pitchFamily="18" charset="0"/>
              </a:rPr>
              <a:t>Uczeń pod kierunkiem PZN sprawdza kompletność arkusza egzaminacyjnego (instrukcja,  liczba stron, karta odpowiedzi itp.).</a:t>
            </a:r>
          </a:p>
          <a:p>
            <a:r>
              <a:rPr lang="pl-PL" dirty="0" smtClean="0">
                <a:latin typeface="Times New Roman" pitchFamily="18" charset="0"/>
                <a:cs typeface="Times New Roman" pitchFamily="18" charset="0"/>
              </a:rPr>
              <a:t>W przypadku niekompletnego arkusza  niezwłocznie zgłasza ten fakt PZN przez podniesienie ręki.</a:t>
            </a:r>
          </a:p>
          <a:p>
            <a:r>
              <a:rPr lang="pl-PL" dirty="0" smtClean="0">
                <a:latin typeface="Times New Roman" pitchFamily="18" charset="0"/>
                <a:cs typeface="Times New Roman" pitchFamily="18" charset="0"/>
              </a:rPr>
              <a:t>Szczegółowa instrukcja dotycząca zaznaczania odpowiedzi na karcie odpowiedzi znajduje się na pierwszej stronie arkusza egzaminacyjnego. </a:t>
            </a:r>
          </a:p>
          <a:p>
            <a:r>
              <a:rPr lang="pl-PL" b="1" dirty="0" smtClean="0">
                <a:latin typeface="Times New Roman" pitchFamily="18" charset="0"/>
                <a:cs typeface="Times New Roman" pitchFamily="18" charset="0"/>
              </a:rPr>
              <a:t>Uczniowie, którzy korzystają z dostosowania warunków egzaminu nie przenoszą rozwiązań na kartę odpowiedzi. Poprawne odpowiedzi zaznaczają na teście znakiem x.</a:t>
            </a:r>
          </a:p>
          <a:p>
            <a:pPr>
              <a:buNone/>
            </a:pPr>
            <a:r>
              <a:rPr lang="pl-PL" b="1" dirty="0" smtClean="0">
                <a:latin typeface="Times New Roman" pitchFamily="18" charset="0"/>
                <a:cs typeface="Times New Roman" pitchFamily="18" charset="0"/>
              </a:rPr>
              <a:t>	Błędnie zaznaczoną odpowiedź otaczają kółkiem                         i zaznaczają poprawną.   </a:t>
            </a:r>
          </a:p>
          <a:p>
            <a:pPr>
              <a:buNone/>
            </a:pPr>
            <a:endParaRPr lang="pl-PL" b="1" dirty="0">
              <a:latin typeface="Times New Roman" pitchFamily="18" charset="0"/>
              <a:cs typeface="Times New Roman" pitchFamily="18" charset="0"/>
            </a:endParaRPr>
          </a:p>
        </p:txBody>
      </p:sp>
    </p:spTree>
  </p:cSld>
  <p:clrMapOvr>
    <a:masterClrMapping/>
  </p:clrMapOvr>
  <p:transition>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2"/>
          <p:cNvSpPr>
            <a:spLocks noGrp="1"/>
          </p:cNvSpPr>
          <p:nvPr>
            <p:ph type="sldNum" sz="quarter" idx="12"/>
          </p:nvPr>
        </p:nvSpPr>
        <p:spPr/>
        <p:txBody>
          <a:bodyPr/>
          <a:lstStyle/>
          <a:p>
            <a:fld id="{9FA57DFA-572F-4414-992B-57C90A7D9F6C}" type="slidenum">
              <a:rPr lang="pl-PL" smtClean="0"/>
              <a:pPr/>
              <a:t>11</a:t>
            </a:fld>
            <a:endParaRPr lang="pl-PL" dirty="0"/>
          </a:p>
        </p:txBody>
      </p:sp>
      <p:sp>
        <p:nvSpPr>
          <p:cNvPr id="4" name="Symbol zastępczy zawartości 3"/>
          <p:cNvSpPr>
            <a:spLocks noGrp="1"/>
          </p:cNvSpPr>
          <p:nvPr>
            <p:ph sz="quarter" idx="1"/>
          </p:nvPr>
        </p:nvSpPr>
        <p:spPr>
          <a:xfrm>
            <a:off x="178129" y="225630"/>
            <a:ext cx="8740239" cy="6353299"/>
          </a:xfrm>
        </p:spPr>
        <p:txBody>
          <a:bodyPr>
            <a:normAutofit fontScale="77500" lnSpcReduction="20000"/>
          </a:bodyPr>
          <a:lstStyle/>
          <a:p>
            <a:r>
              <a:rPr lang="pl-PL" sz="2700" dirty="0" smtClean="0">
                <a:latin typeface="Times New Roman" pitchFamily="18" charset="0"/>
                <a:cs typeface="Times New Roman" pitchFamily="18" charset="0"/>
              </a:rPr>
              <a:t>Pracę z arkuszem uczeń rozpoczyna po otrzymaniu pozwolenia od PZN.</a:t>
            </a:r>
          </a:p>
          <a:p>
            <a:r>
              <a:rPr lang="pl-PL" sz="2700" dirty="0" smtClean="0">
                <a:latin typeface="Times New Roman" pitchFamily="18" charset="0"/>
                <a:cs typeface="Times New Roman" pitchFamily="18" charset="0"/>
              </a:rPr>
              <a:t>W czasie trwania egzaminu ósmoklasisty uczniowie nie powinni opuszczać sali egzaminacyjnej. W uzasadnionych przypadkach PZN może zezwolić uczniowi na opuszczenie sali egzaminacyjnej po zapewnieniu warunków wykluczających możliwość kontaktowania się ucznia z innymi osobami,                 z wyjątkiem osób udzielających pomocy medycznej. </a:t>
            </a:r>
          </a:p>
          <a:p>
            <a:r>
              <a:rPr lang="pl-PL" sz="2700" dirty="0" smtClean="0">
                <a:latin typeface="Times New Roman" pitchFamily="18" charset="0"/>
                <a:cs typeface="Times New Roman" pitchFamily="18" charset="0"/>
              </a:rPr>
              <a:t>W przypadku konieczności wyjścia z sali zdający sygnalizuje taką potrzebę przez podniesienie ręki. Po uzyskaniu zezwolenia PZN na wyjście zdający pozostawia zamknięty arkusz na swoim stoliku, a czas jego nieobecności jest odnotowany w protokole przebiegu egzaminu.  </a:t>
            </a:r>
          </a:p>
          <a:p>
            <a:r>
              <a:rPr lang="pl-PL" sz="2700" dirty="0" smtClean="0">
                <a:latin typeface="Times New Roman" pitchFamily="18" charset="0"/>
                <a:cs typeface="Times New Roman" pitchFamily="18" charset="0"/>
              </a:rPr>
              <a:t>Uczeń nie może zadawać żadnych pytań dotyczących treści arkusza. Członkowie zespołu mogą udzielać odpowiedzi na pytania zdających związane wyłącznie z kodowaniem arkusza oraz instrukcją dla zdającego.               W czasie trwania egzaminu uczniowi nie udziela się żadnych wyjaśnień dotyczących zadań egzaminacyjnych, ani ich nie komentuje. </a:t>
            </a:r>
          </a:p>
          <a:p>
            <a:r>
              <a:rPr lang="pl-PL" sz="2700" dirty="0" smtClean="0">
                <a:latin typeface="Times New Roman" pitchFamily="18" charset="0"/>
                <a:cs typeface="Times New Roman" pitchFamily="18" charset="0"/>
              </a:rPr>
              <a:t>Po zakończeniu pracy z arkuszem uczeń zamyka arkusz, odkłada go na brzeg stolika i sygnalizuje ten fakt  przez podniesie ręki. Uczeń opuszcza salę po uzyskaniu zgody członka komisji.</a:t>
            </a:r>
          </a:p>
          <a:p>
            <a:r>
              <a:rPr lang="pl-PL" sz="2700" b="1" dirty="0" smtClean="0">
                <a:latin typeface="Times New Roman" pitchFamily="18" charset="0"/>
                <a:cs typeface="Times New Roman" pitchFamily="18" charset="0"/>
              </a:rPr>
              <a:t>W czasie trwania egzaminu ósmoklasisty uczniom nie udziela się żadnych wyjaśnień dotyczących zadań egzaminacyjnych ani ich nie komentuje.</a:t>
            </a:r>
            <a:endParaRPr lang="pl-PL" sz="2700" b="1" i="1" spc="50" dirty="0" smtClean="0">
              <a:ln w="11430"/>
              <a:latin typeface="Times New Roman" pitchFamily="18" charset="0"/>
              <a:cs typeface="Times New Roman" pitchFamily="18" charset="0"/>
            </a:endParaRPr>
          </a:p>
          <a:p>
            <a:endParaRPr lang="pl-PL" dirty="0">
              <a:latin typeface="Times New Roman" pitchFamily="18" charset="0"/>
              <a:cs typeface="Times New Roman" pitchFamily="18" charset="0"/>
            </a:endParaRPr>
          </a:p>
        </p:txBody>
      </p:sp>
    </p:spTree>
  </p:cSld>
  <p:clrMapOvr>
    <a:masterClrMapping/>
  </p:clrMapOvr>
  <p:transition>
    <p:split orient="vert"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2"/>
          <p:cNvSpPr>
            <a:spLocks noGrp="1"/>
          </p:cNvSpPr>
          <p:nvPr>
            <p:ph type="sldNum" sz="quarter" idx="12"/>
          </p:nvPr>
        </p:nvSpPr>
        <p:spPr/>
        <p:txBody>
          <a:bodyPr/>
          <a:lstStyle/>
          <a:p>
            <a:fld id="{9FA57DFA-572F-4414-992B-57C90A7D9F6C}" type="slidenum">
              <a:rPr lang="pl-PL" smtClean="0"/>
              <a:pPr/>
              <a:t>12</a:t>
            </a:fld>
            <a:endParaRPr lang="pl-PL" dirty="0"/>
          </a:p>
        </p:txBody>
      </p:sp>
      <p:sp>
        <p:nvSpPr>
          <p:cNvPr id="4" name="Symbol zastępczy zawartości 3"/>
          <p:cNvSpPr>
            <a:spLocks noGrp="1"/>
          </p:cNvSpPr>
          <p:nvPr>
            <p:ph sz="quarter" idx="1"/>
          </p:nvPr>
        </p:nvSpPr>
        <p:spPr>
          <a:xfrm>
            <a:off x="213756" y="368135"/>
            <a:ext cx="8930244" cy="5651665"/>
          </a:xfrm>
        </p:spPr>
        <p:txBody>
          <a:bodyPr>
            <a:normAutofit/>
          </a:bodyPr>
          <a:lstStyle/>
          <a:p>
            <a:pPr>
              <a:buNone/>
            </a:pPr>
            <a:r>
              <a:rPr lang="pl-PL" dirty="0" smtClean="0"/>
              <a:t>   </a:t>
            </a:r>
            <a:r>
              <a:rPr lang="pl-PL" sz="3200" dirty="0" smtClean="0">
                <a:latin typeface="Times New Roman" pitchFamily="18" charset="0"/>
                <a:cs typeface="Times New Roman" pitchFamily="18" charset="0"/>
              </a:rPr>
              <a:t>Szczegółowe informacje dotyczące egzaminu ósmoklasisty zamieszczone są na stronach:</a:t>
            </a:r>
          </a:p>
          <a:p>
            <a:r>
              <a:rPr lang="pl-PL" sz="3200" dirty="0" err="1" smtClean="0">
                <a:solidFill>
                  <a:srgbClr val="240FC1"/>
                </a:solidFill>
                <a:latin typeface="Times New Roman" pitchFamily="18" charset="0"/>
                <a:cs typeface="Times New Roman" pitchFamily="18" charset="0"/>
                <a:hlinkClick r:id="rId2"/>
              </a:rPr>
              <a:t>www.cke.edu.pl</a:t>
            </a:r>
            <a:r>
              <a:rPr lang="pl-PL" sz="3200" dirty="0" smtClean="0">
                <a:solidFill>
                  <a:srgbClr val="240FC1"/>
                </a:solidFill>
                <a:latin typeface="Times New Roman" pitchFamily="18" charset="0"/>
                <a:cs typeface="Times New Roman" pitchFamily="18" charset="0"/>
              </a:rPr>
              <a:t> </a:t>
            </a:r>
          </a:p>
          <a:p>
            <a:r>
              <a:rPr lang="pl-PL" sz="3200" dirty="0" err="1" smtClean="0">
                <a:solidFill>
                  <a:srgbClr val="240FC1"/>
                </a:solidFill>
                <a:latin typeface="Times New Roman" pitchFamily="18" charset="0"/>
                <a:cs typeface="Times New Roman" pitchFamily="18" charset="0"/>
                <a:hlinkClick r:id="rId3"/>
              </a:rPr>
              <a:t>www.oke.krakow.pl</a:t>
            </a:r>
            <a:endParaRPr lang="pl-PL" sz="3200" dirty="0" smtClean="0">
              <a:solidFill>
                <a:srgbClr val="240FC1"/>
              </a:solidFill>
              <a:latin typeface="Times New Roman" pitchFamily="18" charset="0"/>
              <a:cs typeface="Times New Roman" pitchFamily="18" charset="0"/>
            </a:endParaRPr>
          </a:p>
          <a:p>
            <a:r>
              <a:rPr lang="pl-PL" sz="3200" dirty="0" err="1" smtClean="0">
                <a:solidFill>
                  <a:srgbClr val="240FC1"/>
                </a:solidFill>
                <a:latin typeface="Times New Roman" pitchFamily="18" charset="0"/>
                <a:cs typeface="Times New Roman" pitchFamily="18" charset="0"/>
                <a:hlinkClick r:id="rId4"/>
              </a:rPr>
              <a:t>www.sp-szczucin.pl</a:t>
            </a:r>
            <a:endParaRPr lang="pl-PL" sz="3200" dirty="0" smtClean="0">
              <a:solidFill>
                <a:srgbClr val="240FC1"/>
              </a:solidFill>
              <a:latin typeface="Times New Roman" pitchFamily="18" charset="0"/>
              <a:cs typeface="Times New Roman" pitchFamily="18" charset="0"/>
            </a:endParaRPr>
          </a:p>
          <a:p>
            <a:pPr algn="ctr">
              <a:buNone/>
            </a:pPr>
            <a:endParaRPr lang="pl-PL" sz="2800" dirty="0" smtClean="0">
              <a:latin typeface="Times New Roman" pitchFamily="18" charset="0"/>
              <a:cs typeface="Times New Roman" pitchFamily="18" charset="0"/>
            </a:endParaRPr>
          </a:p>
          <a:p>
            <a:pPr>
              <a:buNone/>
            </a:pPr>
            <a:r>
              <a:rPr lang="pl-PL" sz="2400" dirty="0" smtClean="0">
                <a:latin typeface="Times New Roman" pitchFamily="18" charset="0"/>
                <a:cs typeface="Times New Roman" pitchFamily="18" charset="0"/>
              </a:rPr>
              <a:t>Ogłoszenie wyników egzaminu ósmoklasisty: 3 lipca 2023r.</a:t>
            </a:r>
          </a:p>
          <a:p>
            <a:pPr>
              <a:buNone/>
            </a:pPr>
            <a:r>
              <a:rPr lang="pl-PL" sz="2400" dirty="0" smtClean="0">
                <a:latin typeface="Times New Roman" pitchFamily="18" charset="0"/>
                <a:cs typeface="Times New Roman" pitchFamily="18" charset="0"/>
              </a:rPr>
              <a:t>Przekazanie szkołom wyników, zaświadczeń do 6 lipca 2023r. </a:t>
            </a:r>
          </a:p>
          <a:p>
            <a:pPr>
              <a:buNone/>
            </a:pPr>
            <a:r>
              <a:rPr lang="pl-PL" sz="2400" b="1" dirty="0" smtClean="0">
                <a:latin typeface="Times New Roman" pitchFamily="18" charset="0"/>
                <a:cs typeface="Times New Roman" pitchFamily="18" charset="0"/>
              </a:rPr>
              <a:t>Wydawanie zdającym zaświadczeń: 6 lipca 2023r.</a:t>
            </a:r>
          </a:p>
        </p:txBody>
      </p:sp>
    </p:spTree>
  </p:cSld>
  <p:clrMapOvr>
    <a:masterClrMapping/>
  </p:clrMapOvr>
  <p:transition>
    <p:strips/>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2"/>
          <p:cNvSpPr>
            <a:spLocks noGrp="1"/>
          </p:cNvSpPr>
          <p:nvPr>
            <p:ph type="sldNum" sz="quarter" idx="12"/>
          </p:nvPr>
        </p:nvSpPr>
        <p:spPr/>
        <p:txBody>
          <a:bodyPr/>
          <a:lstStyle/>
          <a:p>
            <a:fld id="{9FA57DFA-572F-4414-992B-57C90A7D9F6C}" type="slidenum">
              <a:rPr lang="pl-PL" smtClean="0"/>
              <a:pPr/>
              <a:t>13</a:t>
            </a:fld>
            <a:endParaRPr lang="pl-PL" dirty="0"/>
          </a:p>
        </p:txBody>
      </p:sp>
      <p:sp>
        <p:nvSpPr>
          <p:cNvPr id="4" name="Symbol zastępczy zawartości 3"/>
          <p:cNvSpPr>
            <a:spLocks noGrp="1"/>
          </p:cNvSpPr>
          <p:nvPr>
            <p:ph sz="quarter" idx="1"/>
          </p:nvPr>
        </p:nvSpPr>
        <p:spPr>
          <a:xfrm>
            <a:off x="237506" y="2286000"/>
            <a:ext cx="8657111" cy="4572000"/>
          </a:xfrm>
        </p:spPr>
        <p:txBody>
          <a:bodyPr>
            <a:normAutofit/>
          </a:bodyPr>
          <a:lstStyle/>
          <a:p>
            <a:pPr>
              <a:buNone/>
            </a:pPr>
            <a:r>
              <a:rPr lang="pl-PL" sz="2400" dirty="0" smtClean="0">
                <a:latin typeface="Times New Roman" pitchFamily="18" charset="0"/>
                <a:cs typeface="Times New Roman" pitchFamily="18" charset="0"/>
              </a:rPr>
              <a:t>    Uczeń lub jego rodzice mają prawo wglądu do sprawdzonej           i ocenionej pracy egzaminacyjnej tego ucznia, w miejscu i czasie wskazanym przez dyrektora Okręgowej Komisji Egzaminacyjnej, w terminie 6 miesięcy od dnia wydania przez Okręgową Komisję Egzaminacyjną zaświadczeń o szczegółowych wynikach egzaminu ósmoklasisty.</a:t>
            </a:r>
          </a:p>
          <a:p>
            <a:pPr>
              <a:buNone/>
            </a:pPr>
            <a:r>
              <a:rPr lang="pl-PL" sz="2400" dirty="0" smtClean="0">
                <a:latin typeface="Times New Roman" pitchFamily="18" charset="0"/>
                <a:cs typeface="Times New Roman" pitchFamily="18" charset="0"/>
              </a:rPr>
              <a:t>    Wniosek o wgląd do pracy egzaminacyjnej składa się do dyrektora właściwej okręgowej komisji egzaminacyjnej. Wniosek może być złożony osobiście przez ucznia lub jego rodziców, lub przesłany do OKE drogą elektroniczną, faksem lub pocztą tradycyjną</a:t>
            </a:r>
            <a:r>
              <a:rPr lang="pl-PL" sz="2400" dirty="0" smtClean="0"/>
              <a:t>.</a:t>
            </a:r>
            <a:endParaRPr lang="pl-PL" sz="2400" dirty="0">
              <a:latin typeface="Times New Roman" pitchFamily="18" charset="0"/>
              <a:cs typeface="Times New Roman" pitchFamily="18" charset="0"/>
            </a:endParaRPr>
          </a:p>
        </p:txBody>
      </p:sp>
      <p:sp>
        <p:nvSpPr>
          <p:cNvPr id="5" name="Prostokąt 4"/>
          <p:cNvSpPr/>
          <p:nvPr/>
        </p:nvSpPr>
        <p:spPr>
          <a:xfrm>
            <a:off x="344384" y="259761"/>
            <a:ext cx="8419606" cy="175432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l-PL" sz="5400" b="1" cap="none" spc="0" dirty="0" smtClean="0">
                <a:ln w="11430"/>
                <a:solidFill>
                  <a:srgbClr val="240FC1"/>
                </a:solidFill>
                <a:effectLst>
                  <a:outerShdw blurRad="50800" dist="39000" dir="5460000" algn="tl">
                    <a:srgbClr val="000000">
                      <a:alpha val="38000"/>
                    </a:srgbClr>
                  </a:outerShdw>
                </a:effectLst>
                <a:latin typeface="Times New Roman" pitchFamily="18" charset="0"/>
                <a:cs typeface="Times New Roman" pitchFamily="18" charset="0"/>
              </a:rPr>
              <a:t>Wgląd do sprawdzonej </a:t>
            </a:r>
          </a:p>
          <a:p>
            <a:pPr algn="ctr"/>
            <a:r>
              <a:rPr lang="pl-PL" sz="5400" b="1" cap="none" spc="0" dirty="0" smtClean="0">
                <a:ln w="11430"/>
                <a:solidFill>
                  <a:srgbClr val="240FC1"/>
                </a:solidFill>
                <a:effectLst>
                  <a:outerShdw blurRad="50800" dist="39000" dir="5460000" algn="tl">
                    <a:srgbClr val="000000">
                      <a:alpha val="38000"/>
                    </a:srgbClr>
                  </a:outerShdw>
                </a:effectLst>
                <a:latin typeface="Times New Roman" pitchFamily="18" charset="0"/>
                <a:cs typeface="Times New Roman" pitchFamily="18" charset="0"/>
              </a:rPr>
              <a:t>pracy egzaminacyjnej</a:t>
            </a:r>
            <a:endParaRPr lang="pl-PL" sz="5400" b="1" cap="none" spc="0" dirty="0">
              <a:ln w="11430"/>
              <a:solidFill>
                <a:srgbClr val="240FC1"/>
              </a:solidFill>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transition>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2"/>
          <p:cNvSpPr>
            <a:spLocks noGrp="1"/>
          </p:cNvSpPr>
          <p:nvPr>
            <p:ph type="sldNum" sz="quarter" idx="12"/>
          </p:nvPr>
        </p:nvSpPr>
        <p:spPr/>
        <p:txBody>
          <a:bodyPr/>
          <a:lstStyle/>
          <a:p>
            <a:fld id="{9FA57DFA-572F-4414-992B-57C90A7D9F6C}" type="slidenum">
              <a:rPr lang="pl-PL" smtClean="0"/>
              <a:pPr/>
              <a:t>2</a:t>
            </a:fld>
            <a:endParaRPr lang="pl-PL" dirty="0"/>
          </a:p>
        </p:txBody>
      </p:sp>
      <p:sp>
        <p:nvSpPr>
          <p:cNvPr id="5" name="Prostokąt 4"/>
          <p:cNvSpPr/>
          <p:nvPr/>
        </p:nvSpPr>
        <p:spPr>
          <a:xfrm>
            <a:off x="761377" y="259760"/>
            <a:ext cx="7943236" cy="132343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l-PL"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GŁÓWNY  TERMIN                   EGZAMINU  ÓSMOKLASISTY</a:t>
            </a:r>
            <a:endParaRPr lang="pl-PL"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6" name="Tabela 5"/>
          <p:cNvGraphicFramePr>
            <a:graphicFrameLocks noGrp="1"/>
          </p:cNvGraphicFramePr>
          <p:nvPr/>
        </p:nvGraphicFramePr>
        <p:xfrm>
          <a:off x="403760" y="1940426"/>
          <a:ext cx="8039596" cy="4212757"/>
        </p:xfrm>
        <a:graphic>
          <a:graphicData uri="http://schemas.openxmlformats.org/drawingml/2006/table">
            <a:tbl>
              <a:tblPr/>
              <a:tblGrid>
                <a:gridCol w="2620276"/>
                <a:gridCol w="1631091"/>
                <a:gridCol w="1864426"/>
                <a:gridCol w="1923803"/>
              </a:tblGrid>
              <a:tr h="818845">
                <a:tc>
                  <a:txBody>
                    <a:bodyPr/>
                    <a:lstStyle/>
                    <a:p>
                      <a:pPr algn="ctr">
                        <a:spcAft>
                          <a:spcPts val="0"/>
                        </a:spcAft>
                      </a:pPr>
                      <a:r>
                        <a:rPr lang="pl-PL" sz="1800" b="1" dirty="0">
                          <a:latin typeface="Times New Roman" pitchFamily="18" charset="0"/>
                          <a:ea typeface="Calibri"/>
                          <a:cs typeface="Times New Roman" pitchFamily="18" charset="0"/>
                        </a:rPr>
                        <a:t>Termin egzaminu</a:t>
                      </a:r>
                      <a:endParaRPr lang="pl-PL" sz="3200" b="1" dirty="0">
                        <a:latin typeface="Times New Roman" pitchFamily="18" charset="0"/>
                        <a:ea typeface="Times New Roman"/>
                        <a:cs typeface="Times New Roman"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spcAft>
                          <a:spcPts val="0"/>
                        </a:spcAft>
                      </a:pPr>
                      <a:r>
                        <a:rPr lang="pl-PL" sz="1800" b="1" dirty="0" smtClean="0">
                          <a:latin typeface="Times New Roman" pitchFamily="18" charset="0"/>
                          <a:ea typeface="Times New Roman"/>
                          <a:cs typeface="Times New Roman" pitchFamily="18" charset="0"/>
                        </a:rPr>
                        <a:t>23 maja</a:t>
                      </a:r>
                      <a:r>
                        <a:rPr lang="pl-PL" sz="1800" b="1" baseline="0" dirty="0" smtClean="0">
                          <a:latin typeface="Times New Roman" pitchFamily="18" charset="0"/>
                          <a:ea typeface="Times New Roman"/>
                          <a:cs typeface="Times New Roman" pitchFamily="18" charset="0"/>
                        </a:rPr>
                        <a:t> </a:t>
                      </a:r>
                    </a:p>
                    <a:p>
                      <a:pPr algn="ctr">
                        <a:spcAft>
                          <a:spcPts val="0"/>
                        </a:spcAft>
                      </a:pPr>
                      <a:r>
                        <a:rPr lang="pl-PL" sz="1800" b="1" baseline="0" dirty="0" smtClean="0">
                          <a:latin typeface="Times New Roman" pitchFamily="18" charset="0"/>
                          <a:ea typeface="Times New Roman"/>
                          <a:cs typeface="Times New Roman" pitchFamily="18" charset="0"/>
                        </a:rPr>
                        <a:t>wtorek</a:t>
                      </a:r>
                    </a:p>
                    <a:p>
                      <a:pPr algn="ctr">
                        <a:spcAft>
                          <a:spcPts val="0"/>
                        </a:spcAft>
                      </a:pPr>
                      <a:r>
                        <a:rPr lang="pl-PL" sz="1800" b="1" baseline="0" dirty="0" smtClean="0">
                          <a:latin typeface="Times New Roman" pitchFamily="18" charset="0"/>
                          <a:ea typeface="Times New Roman"/>
                          <a:cs typeface="Times New Roman" pitchFamily="18" charset="0"/>
                        </a:rPr>
                        <a:t>2023r.</a:t>
                      </a:r>
                      <a:endParaRPr lang="pl-PL" sz="1800" b="1" dirty="0">
                        <a:latin typeface="Times New Roman" pitchFamily="18" charset="0"/>
                        <a:ea typeface="Times New Roman"/>
                        <a:cs typeface="Times New Roman"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spcAft>
                          <a:spcPts val="0"/>
                        </a:spcAft>
                      </a:pPr>
                      <a:r>
                        <a:rPr lang="pl-PL" sz="1800" b="1" dirty="0" smtClean="0">
                          <a:latin typeface="Times New Roman" pitchFamily="18" charset="0"/>
                          <a:ea typeface="Calibri"/>
                          <a:cs typeface="Times New Roman" pitchFamily="18" charset="0"/>
                        </a:rPr>
                        <a:t>24</a:t>
                      </a:r>
                      <a:r>
                        <a:rPr lang="pl-PL" sz="1800" b="1" baseline="0" dirty="0" smtClean="0">
                          <a:latin typeface="Times New Roman" pitchFamily="18" charset="0"/>
                          <a:ea typeface="Calibri"/>
                          <a:cs typeface="Times New Roman" pitchFamily="18" charset="0"/>
                        </a:rPr>
                        <a:t> </a:t>
                      </a:r>
                      <a:r>
                        <a:rPr lang="pl-PL" sz="1800" b="1" dirty="0" smtClean="0">
                          <a:latin typeface="Times New Roman" pitchFamily="18" charset="0"/>
                          <a:ea typeface="Calibri"/>
                          <a:cs typeface="Times New Roman" pitchFamily="18" charset="0"/>
                        </a:rPr>
                        <a:t>maja</a:t>
                      </a:r>
                    </a:p>
                    <a:p>
                      <a:pPr algn="ctr">
                        <a:spcAft>
                          <a:spcPts val="0"/>
                        </a:spcAft>
                      </a:pPr>
                      <a:r>
                        <a:rPr lang="pl-PL" sz="1800" b="1" dirty="0" smtClean="0">
                          <a:latin typeface="Times New Roman" pitchFamily="18" charset="0"/>
                          <a:ea typeface="Calibri"/>
                          <a:cs typeface="Times New Roman" pitchFamily="18" charset="0"/>
                        </a:rPr>
                        <a:t>środa</a:t>
                      </a:r>
                    </a:p>
                    <a:p>
                      <a:pPr algn="ctr">
                        <a:spcAft>
                          <a:spcPts val="0"/>
                        </a:spcAft>
                      </a:pPr>
                      <a:r>
                        <a:rPr lang="pl-PL" sz="1800" b="1" dirty="0" smtClean="0">
                          <a:latin typeface="Times New Roman" pitchFamily="18" charset="0"/>
                          <a:ea typeface="Calibri"/>
                          <a:cs typeface="Times New Roman" pitchFamily="18" charset="0"/>
                        </a:rPr>
                        <a:t> 2023r</a:t>
                      </a:r>
                      <a:r>
                        <a:rPr lang="pl-PL" sz="1800" b="1" dirty="0">
                          <a:latin typeface="Times New Roman" pitchFamily="18" charset="0"/>
                          <a:ea typeface="Calibri"/>
                          <a:cs typeface="Times New Roman" pitchFamily="18" charset="0"/>
                        </a:rPr>
                        <a:t>.</a:t>
                      </a:r>
                      <a:endParaRPr lang="pl-PL" sz="3200" b="1" dirty="0">
                        <a:latin typeface="Times New Roman" pitchFamily="18" charset="0"/>
                        <a:ea typeface="Times New Roman"/>
                        <a:cs typeface="Times New Roman"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spcAft>
                          <a:spcPts val="0"/>
                        </a:spcAft>
                      </a:pPr>
                      <a:r>
                        <a:rPr lang="pl-PL" sz="1800" b="1" dirty="0" smtClean="0">
                          <a:latin typeface="Times New Roman" pitchFamily="18" charset="0"/>
                          <a:ea typeface="Calibri"/>
                          <a:cs typeface="Times New Roman" pitchFamily="18" charset="0"/>
                        </a:rPr>
                        <a:t>25 maja </a:t>
                      </a:r>
                    </a:p>
                    <a:p>
                      <a:pPr algn="ctr">
                        <a:spcAft>
                          <a:spcPts val="0"/>
                        </a:spcAft>
                      </a:pPr>
                      <a:r>
                        <a:rPr lang="pl-PL" sz="1800" b="1" dirty="0" smtClean="0">
                          <a:latin typeface="Times New Roman" pitchFamily="18" charset="0"/>
                          <a:ea typeface="Calibri"/>
                          <a:cs typeface="Times New Roman" pitchFamily="18" charset="0"/>
                        </a:rPr>
                        <a:t>czwartek </a:t>
                      </a:r>
                    </a:p>
                    <a:p>
                      <a:pPr algn="ctr">
                        <a:spcAft>
                          <a:spcPts val="0"/>
                        </a:spcAft>
                      </a:pPr>
                      <a:r>
                        <a:rPr lang="pl-PL" sz="1800" b="1" dirty="0" smtClean="0">
                          <a:latin typeface="Times New Roman" pitchFamily="18" charset="0"/>
                          <a:ea typeface="Calibri"/>
                          <a:cs typeface="Times New Roman" pitchFamily="18" charset="0"/>
                        </a:rPr>
                        <a:t>2023r</a:t>
                      </a:r>
                      <a:r>
                        <a:rPr lang="pl-PL" sz="1800" b="1" dirty="0">
                          <a:latin typeface="Times New Roman" pitchFamily="18" charset="0"/>
                          <a:ea typeface="Calibri"/>
                          <a:cs typeface="Times New Roman" pitchFamily="18" charset="0"/>
                        </a:rPr>
                        <a:t>.</a:t>
                      </a:r>
                      <a:endParaRPr lang="pl-PL" sz="3200" b="1" dirty="0">
                        <a:latin typeface="Times New Roman" pitchFamily="18" charset="0"/>
                        <a:ea typeface="Times New Roman"/>
                        <a:cs typeface="Times New Roman"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952989">
                <a:tc>
                  <a:txBody>
                    <a:bodyPr/>
                    <a:lstStyle/>
                    <a:p>
                      <a:pPr algn="ctr">
                        <a:spcAft>
                          <a:spcPts val="0"/>
                        </a:spcAft>
                      </a:pPr>
                      <a:r>
                        <a:rPr lang="pl-PL" sz="1400" b="1" dirty="0">
                          <a:latin typeface="Times New Roman" pitchFamily="18" charset="0"/>
                          <a:ea typeface="Calibri"/>
                          <a:cs typeface="Times New Roman" pitchFamily="18" charset="0"/>
                        </a:rPr>
                        <a:t>Zakres egzaminu</a:t>
                      </a:r>
                      <a:endParaRPr lang="pl-PL" sz="1400" b="1" dirty="0">
                        <a:latin typeface="Times New Roman" pitchFamily="18" charset="0"/>
                        <a:ea typeface="Times New Roman"/>
                        <a:cs typeface="Times New Roman"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pl-PL" sz="1800" b="1" dirty="0" smtClean="0">
                          <a:latin typeface="Times New Roman" pitchFamily="18" charset="0"/>
                          <a:cs typeface="Times New Roman" pitchFamily="18" charset="0"/>
                        </a:rPr>
                        <a:t>J.POLSKI</a:t>
                      </a:r>
                      <a:endParaRPr lang="pl-PL" sz="1800" b="1" dirty="0">
                        <a:latin typeface="Times New Roman" pitchFamily="18" charset="0"/>
                        <a:cs typeface="Times New Roman"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spcAft>
                          <a:spcPts val="0"/>
                        </a:spcAft>
                      </a:pPr>
                      <a:r>
                        <a:rPr lang="pl-PL" sz="1800" b="1" dirty="0" smtClean="0">
                          <a:latin typeface="Times New Roman" pitchFamily="18" charset="0"/>
                          <a:ea typeface="Calibri"/>
                          <a:cs typeface="Times New Roman" pitchFamily="18" charset="0"/>
                        </a:rPr>
                        <a:t>MATEMATYKA</a:t>
                      </a:r>
                      <a:endParaRPr lang="pl-PL" sz="1800" b="1" dirty="0">
                        <a:latin typeface="Times New Roman" pitchFamily="18" charset="0"/>
                        <a:ea typeface="Times New Roman"/>
                        <a:cs typeface="Times New Roman"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spcAft>
                          <a:spcPts val="0"/>
                        </a:spcAft>
                      </a:pPr>
                      <a:r>
                        <a:rPr lang="pl-PL" sz="1800" b="1" dirty="0" smtClean="0">
                          <a:latin typeface="Times New Roman" pitchFamily="18" charset="0"/>
                          <a:ea typeface="Times New Roman"/>
                          <a:cs typeface="Times New Roman" pitchFamily="18" charset="0"/>
                        </a:rPr>
                        <a:t>J.NOWOŻYTNY</a:t>
                      </a:r>
                      <a:endParaRPr lang="pl-PL" sz="1800" b="1" dirty="0">
                        <a:latin typeface="Times New Roman" pitchFamily="18" charset="0"/>
                        <a:ea typeface="Times New Roman"/>
                        <a:cs typeface="Times New Roman"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819776">
                <a:tc>
                  <a:txBody>
                    <a:bodyPr/>
                    <a:lstStyle/>
                    <a:p>
                      <a:pPr algn="ctr">
                        <a:lnSpc>
                          <a:spcPct val="115000"/>
                        </a:lnSpc>
                        <a:spcAft>
                          <a:spcPts val="0"/>
                        </a:spcAft>
                      </a:pPr>
                      <a:r>
                        <a:rPr lang="pl-PL" sz="1400" b="1" dirty="0" smtClean="0">
                          <a:latin typeface="Times New Roman" pitchFamily="18" charset="0"/>
                          <a:ea typeface="Calibri"/>
                          <a:cs typeface="Times New Roman" pitchFamily="18" charset="0"/>
                        </a:rPr>
                        <a:t>Rozpoczęcie</a:t>
                      </a:r>
                      <a:endParaRPr lang="pl-PL" sz="1400" b="1" dirty="0">
                        <a:latin typeface="Times New Roman" pitchFamily="18" charset="0"/>
                        <a:ea typeface="Times New Roman"/>
                        <a:cs typeface="Times New Roman"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pl-PL" b="1" dirty="0" smtClean="0">
                          <a:latin typeface="Times New Roman" pitchFamily="18" charset="0"/>
                          <a:cs typeface="Times New Roman" pitchFamily="18" charset="0"/>
                        </a:rPr>
                        <a:t>9:00</a:t>
                      </a:r>
                      <a:endParaRPr lang="pl-PL" b="1" dirty="0">
                        <a:latin typeface="Times New Roman" pitchFamily="18" charset="0"/>
                        <a:cs typeface="Times New Roman"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spcAft>
                          <a:spcPts val="0"/>
                        </a:spcAft>
                      </a:pPr>
                      <a:r>
                        <a:rPr lang="pl-PL" sz="1800" b="1" dirty="0" smtClean="0">
                          <a:latin typeface="Times New Roman" pitchFamily="18" charset="0"/>
                          <a:ea typeface="Times New Roman"/>
                          <a:cs typeface="Times New Roman" pitchFamily="18" charset="0"/>
                        </a:rPr>
                        <a:t>9:00</a:t>
                      </a:r>
                      <a:endParaRPr lang="pl-PL" sz="1800" b="1" dirty="0">
                        <a:latin typeface="Times New Roman" pitchFamily="18" charset="0"/>
                        <a:ea typeface="Times New Roman"/>
                        <a:cs typeface="Times New Roman"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spcAft>
                          <a:spcPts val="0"/>
                        </a:spcAft>
                      </a:pPr>
                      <a:r>
                        <a:rPr lang="pl-PL" sz="1800" b="1" dirty="0" smtClean="0">
                          <a:latin typeface="Times New Roman" pitchFamily="18" charset="0"/>
                          <a:ea typeface="Calibri"/>
                          <a:cs typeface="Times New Roman" pitchFamily="18" charset="0"/>
                        </a:rPr>
                        <a:t>9:00</a:t>
                      </a:r>
                      <a:endParaRPr lang="pl-PL" sz="1800" b="1" dirty="0">
                        <a:latin typeface="Times New Roman" pitchFamily="18" charset="0"/>
                        <a:ea typeface="Times New Roman"/>
                        <a:cs typeface="Times New Roman"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667931">
                <a:tc>
                  <a:txBody>
                    <a:bodyPr/>
                    <a:lstStyle/>
                    <a:p>
                      <a:pPr algn="ctr">
                        <a:lnSpc>
                          <a:spcPct val="115000"/>
                        </a:lnSpc>
                        <a:spcAft>
                          <a:spcPts val="0"/>
                        </a:spcAft>
                      </a:pPr>
                      <a:r>
                        <a:rPr lang="pl-PL" sz="1400" b="1" dirty="0">
                          <a:latin typeface="Times New Roman" pitchFamily="18" charset="0"/>
                          <a:ea typeface="Calibri"/>
                          <a:cs typeface="Times New Roman" pitchFamily="18" charset="0"/>
                        </a:rPr>
                        <a:t>Czas trwania </a:t>
                      </a:r>
                      <a:endParaRPr lang="pl-PL" sz="1400" b="1" dirty="0">
                        <a:latin typeface="Times New Roman" pitchFamily="18" charset="0"/>
                        <a:ea typeface="Times New Roman"/>
                        <a:cs typeface="Times New Roman"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pl-PL" b="1" dirty="0" smtClean="0">
                          <a:latin typeface="Times New Roman" pitchFamily="18" charset="0"/>
                          <a:cs typeface="Times New Roman" pitchFamily="18" charset="0"/>
                        </a:rPr>
                        <a:t>120 min</a:t>
                      </a:r>
                      <a:endParaRPr lang="pl-PL" b="1" dirty="0">
                        <a:latin typeface="Times New Roman" pitchFamily="18" charset="0"/>
                        <a:cs typeface="Times New Roman"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spcAft>
                          <a:spcPts val="0"/>
                        </a:spcAft>
                      </a:pPr>
                      <a:r>
                        <a:rPr lang="pl-PL" sz="1800" b="1" dirty="0" smtClean="0">
                          <a:latin typeface="Times New Roman" pitchFamily="18" charset="0"/>
                          <a:ea typeface="Calibri"/>
                          <a:cs typeface="Times New Roman" pitchFamily="18" charset="0"/>
                        </a:rPr>
                        <a:t>100 </a:t>
                      </a:r>
                      <a:r>
                        <a:rPr lang="pl-PL" sz="1800" b="1" dirty="0">
                          <a:latin typeface="Times New Roman" pitchFamily="18" charset="0"/>
                          <a:ea typeface="Calibri"/>
                          <a:cs typeface="Times New Roman" pitchFamily="18" charset="0"/>
                        </a:rPr>
                        <a:t>min</a:t>
                      </a:r>
                      <a:endParaRPr lang="pl-PL" sz="1800" b="1" dirty="0">
                        <a:latin typeface="Times New Roman" pitchFamily="18" charset="0"/>
                        <a:ea typeface="Times New Roman"/>
                        <a:cs typeface="Times New Roman"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spcAft>
                          <a:spcPts val="0"/>
                        </a:spcAft>
                      </a:pPr>
                      <a:r>
                        <a:rPr lang="pl-PL" sz="1800" b="1" dirty="0">
                          <a:latin typeface="Times New Roman" pitchFamily="18" charset="0"/>
                          <a:ea typeface="Calibri"/>
                          <a:cs typeface="Times New Roman" pitchFamily="18" charset="0"/>
                        </a:rPr>
                        <a:t>9</a:t>
                      </a:r>
                      <a:r>
                        <a:rPr lang="pl-PL" sz="1800" b="1" dirty="0" smtClean="0">
                          <a:latin typeface="Times New Roman" pitchFamily="18" charset="0"/>
                          <a:ea typeface="Calibri"/>
                          <a:cs typeface="Times New Roman" pitchFamily="18" charset="0"/>
                        </a:rPr>
                        <a:t>0 </a:t>
                      </a:r>
                      <a:r>
                        <a:rPr lang="pl-PL" sz="1800" b="1" dirty="0">
                          <a:latin typeface="Times New Roman" pitchFamily="18" charset="0"/>
                          <a:ea typeface="Calibri"/>
                          <a:cs typeface="Times New Roman" pitchFamily="18" charset="0"/>
                        </a:rPr>
                        <a:t>min</a:t>
                      </a:r>
                      <a:endParaRPr lang="pl-PL" sz="1800" b="1" dirty="0">
                        <a:latin typeface="Times New Roman" pitchFamily="18" charset="0"/>
                        <a:ea typeface="Times New Roman"/>
                        <a:cs typeface="Times New Roman"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939576">
                <a:tc>
                  <a:txBody>
                    <a:bodyPr/>
                    <a:lstStyle/>
                    <a:p>
                      <a:pPr algn="ctr">
                        <a:lnSpc>
                          <a:spcPct val="115000"/>
                        </a:lnSpc>
                        <a:spcAft>
                          <a:spcPts val="0"/>
                        </a:spcAft>
                      </a:pPr>
                      <a:r>
                        <a:rPr lang="pl-PL" sz="1400" b="1" dirty="0">
                          <a:latin typeface="Times New Roman" pitchFamily="18" charset="0"/>
                          <a:ea typeface="Calibri"/>
                          <a:cs typeface="Times New Roman" pitchFamily="18" charset="0"/>
                        </a:rPr>
                        <a:t>Czas przedłużenia </a:t>
                      </a:r>
                      <a:r>
                        <a:rPr lang="pl-PL" sz="1400" b="1" dirty="0" smtClean="0">
                          <a:latin typeface="Times New Roman" pitchFamily="18" charset="0"/>
                          <a:ea typeface="Calibri"/>
                          <a:cs typeface="Times New Roman" pitchFamily="18" charset="0"/>
                        </a:rPr>
                        <a:t>max</a:t>
                      </a:r>
                      <a:endParaRPr lang="pl-PL" sz="1400" b="1" dirty="0">
                        <a:latin typeface="Times New Roman" pitchFamily="18" charset="0"/>
                        <a:ea typeface="Times New Roman"/>
                        <a:cs typeface="Times New Roman"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pl-PL" b="1" dirty="0" smtClean="0">
                          <a:latin typeface="Times New Roman" pitchFamily="18" charset="0"/>
                          <a:cs typeface="Times New Roman" pitchFamily="18" charset="0"/>
                        </a:rPr>
                        <a:t>60 min</a:t>
                      </a:r>
                      <a:endParaRPr lang="pl-PL" b="1" dirty="0">
                        <a:latin typeface="Times New Roman" pitchFamily="18" charset="0"/>
                        <a:cs typeface="Times New Roman"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spcAft>
                          <a:spcPts val="0"/>
                        </a:spcAft>
                      </a:pPr>
                      <a:r>
                        <a:rPr lang="pl-PL" sz="1800" b="1" dirty="0" smtClean="0">
                          <a:latin typeface="Times New Roman" pitchFamily="18" charset="0"/>
                          <a:ea typeface="Calibri"/>
                          <a:cs typeface="Times New Roman" pitchFamily="18" charset="0"/>
                        </a:rPr>
                        <a:t>50 </a:t>
                      </a:r>
                      <a:r>
                        <a:rPr lang="pl-PL" sz="1800" b="1" dirty="0">
                          <a:latin typeface="Times New Roman" pitchFamily="18" charset="0"/>
                          <a:ea typeface="Calibri"/>
                          <a:cs typeface="Times New Roman" pitchFamily="18" charset="0"/>
                        </a:rPr>
                        <a:t>min</a:t>
                      </a:r>
                      <a:endParaRPr lang="pl-PL" sz="1800" b="1" dirty="0">
                        <a:latin typeface="Times New Roman" pitchFamily="18" charset="0"/>
                        <a:ea typeface="Times New Roman"/>
                        <a:cs typeface="Times New Roman"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spcAft>
                          <a:spcPts val="0"/>
                        </a:spcAft>
                      </a:pPr>
                      <a:r>
                        <a:rPr lang="pl-PL" sz="1800" b="1" dirty="0" smtClean="0">
                          <a:latin typeface="Times New Roman" pitchFamily="18" charset="0"/>
                          <a:ea typeface="Calibri"/>
                          <a:cs typeface="Times New Roman" pitchFamily="18" charset="0"/>
                        </a:rPr>
                        <a:t>45 </a:t>
                      </a:r>
                      <a:r>
                        <a:rPr lang="pl-PL" sz="1800" b="1" dirty="0">
                          <a:latin typeface="Times New Roman" pitchFamily="18" charset="0"/>
                          <a:ea typeface="Calibri"/>
                          <a:cs typeface="Times New Roman" pitchFamily="18" charset="0"/>
                        </a:rPr>
                        <a:t>min</a:t>
                      </a:r>
                      <a:endParaRPr lang="pl-PL" sz="1800" b="1" dirty="0">
                        <a:latin typeface="Times New Roman" pitchFamily="18" charset="0"/>
                        <a:ea typeface="Times New Roman"/>
                        <a:cs typeface="Times New Roman"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bl>
          </a:graphicData>
        </a:graphic>
      </p:graphicFrame>
    </p:spTree>
  </p:cSld>
  <p:clrMapOvr>
    <a:masterClrMapping/>
  </p:clrMapOvr>
  <p:transition>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2"/>
          <p:cNvSpPr>
            <a:spLocks noGrp="1"/>
          </p:cNvSpPr>
          <p:nvPr>
            <p:ph type="sldNum" sz="quarter" idx="12"/>
          </p:nvPr>
        </p:nvSpPr>
        <p:spPr/>
        <p:txBody>
          <a:bodyPr/>
          <a:lstStyle/>
          <a:p>
            <a:fld id="{9FA57DFA-572F-4414-992B-57C90A7D9F6C}" type="slidenum">
              <a:rPr lang="pl-PL" smtClean="0"/>
              <a:pPr/>
              <a:t>3</a:t>
            </a:fld>
            <a:endParaRPr lang="pl-PL" dirty="0"/>
          </a:p>
        </p:txBody>
      </p:sp>
      <p:sp>
        <p:nvSpPr>
          <p:cNvPr id="5" name="Prostokąt 4"/>
          <p:cNvSpPr/>
          <p:nvPr/>
        </p:nvSpPr>
        <p:spPr>
          <a:xfrm>
            <a:off x="773253" y="152884"/>
            <a:ext cx="7943236" cy="63094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l-PL" sz="35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DODATKOWY  TERMIN  EGZAMINU</a:t>
            </a:r>
            <a:endParaRPr lang="pl-PL" sz="35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6" name="Tabela 5"/>
          <p:cNvGraphicFramePr>
            <a:graphicFrameLocks noGrp="1"/>
          </p:cNvGraphicFramePr>
          <p:nvPr/>
        </p:nvGraphicFramePr>
        <p:xfrm>
          <a:off x="249380" y="862993"/>
          <a:ext cx="8490860" cy="2842109"/>
        </p:xfrm>
        <a:graphic>
          <a:graphicData uri="http://schemas.openxmlformats.org/drawingml/2006/table">
            <a:tbl>
              <a:tblPr/>
              <a:tblGrid>
                <a:gridCol w="2517674"/>
                <a:gridCol w="1900788"/>
                <a:gridCol w="2036199"/>
                <a:gridCol w="2036199"/>
              </a:tblGrid>
              <a:tr h="554223">
                <a:tc>
                  <a:txBody>
                    <a:bodyPr/>
                    <a:lstStyle/>
                    <a:p>
                      <a:pPr algn="ctr">
                        <a:spcAft>
                          <a:spcPts val="0"/>
                        </a:spcAft>
                      </a:pPr>
                      <a:r>
                        <a:rPr lang="pl-PL" sz="1800" b="1" dirty="0">
                          <a:latin typeface="Times New Roman" pitchFamily="18" charset="0"/>
                          <a:ea typeface="Calibri"/>
                          <a:cs typeface="Times New Roman" pitchFamily="18" charset="0"/>
                        </a:rPr>
                        <a:t>Termin egzaminu</a:t>
                      </a:r>
                      <a:endParaRPr lang="pl-PL" sz="3200" b="1" dirty="0">
                        <a:latin typeface="Times New Roman" pitchFamily="18" charset="0"/>
                        <a:ea typeface="Times New Roman"/>
                        <a:cs typeface="Times New Roman"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spcAft>
                          <a:spcPts val="0"/>
                        </a:spcAft>
                      </a:pPr>
                      <a:r>
                        <a:rPr lang="pl-PL" sz="1800" b="1" dirty="0" smtClean="0">
                          <a:solidFill>
                            <a:schemeClr val="tx1"/>
                          </a:solidFill>
                          <a:latin typeface="Times New Roman" pitchFamily="18" charset="0"/>
                          <a:ea typeface="Calibri"/>
                          <a:cs typeface="Times New Roman" pitchFamily="18" charset="0"/>
                        </a:rPr>
                        <a:t>12 czerwca 2023r</a:t>
                      </a:r>
                      <a:r>
                        <a:rPr lang="pl-PL" sz="1800" b="1" dirty="0">
                          <a:solidFill>
                            <a:schemeClr val="tx1"/>
                          </a:solidFill>
                          <a:latin typeface="Times New Roman" pitchFamily="18" charset="0"/>
                          <a:ea typeface="Calibri"/>
                          <a:cs typeface="Times New Roman" pitchFamily="18" charset="0"/>
                        </a:rPr>
                        <a:t>.</a:t>
                      </a:r>
                      <a:endParaRPr lang="pl-PL" sz="3200" b="1" dirty="0">
                        <a:solidFill>
                          <a:schemeClr val="tx1"/>
                        </a:solidFill>
                        <a:latin typeface="Times New Roman" pitchFamily="18" charset="0"/>
                        <a:ea typeface="Times New Roman"/>
                        <a:cs typeface="Times New Roman"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spcAft>
                          <a:spcPts val="0"/>
                        </a:spcAft>
                      </a:pPr>
                      <a:r>
                        <a:rPr lang="pl-PL" sz="1800" b="1" dirty="0" smtClean="0">
                          <a:solidFill>
                            <a:schemeClr val="tx1"/>
                          </a:solidFill>
                          <a:latin typeface="Times New Roman" pitchFamily="18" charset="0"/>
                          <a:ea typeface="Calibri"/>
                          <a:cs typeface="Times New Roman" pitchFamily="18" charset="0"/>
                        </a:rPr>
                        <a:t>13 czerwca 2023r</a:t>
                      </a:r>
                      <a:r>
                        <a:rPr lang="pl-PL" sz="1800" b="1" dirty="0">
                          <a:solidFill>
                            <a:schemeClr val="tx1"/>
                          </a:solidFill>
                          <a:latin typeface="Times New Roman" pitchFamily="18" charset="0"/>
                          <a:ea typeface="Calibri"/>
                          <a:cs typeface="Times New Roman" pitchFamily="18" charset="0"/>
                        </a:rPr>
                        <a:t>.</a:t>
                      </a:r>
                      <a:endParaRPr lang="pl-PL" sz="3200" b="1" dirty="0">
                        <a:solidFill>
                          <a:schemeClr val="tx1"/>
                        </a:solidFill>
                        <a:latin typeface="Times New Roman" pitchFamily="18" charset="0"/>
                        <a:ea typeface="Times New Roman"/>
                        <a:cs typeface="Times New Roman"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spcAft>
                          <a:spcPts val="0"/>
                        </a:spcAft>
                      </a:pPr>
                      <a:r>
                        <a:rPr lang="pl-PL" sz="1800" b="1" dirty="0" smtClean="0">
                          <a:solidFill>
                            <a:schemeClr val="tx1"/>
                          </a:solidFill>
                          <a:latin typeface="Times New Roman" pitchFamily="18" charset="0"/>
                          <a:ea typeface="Times New Roman"/>
                          <a:cs typeface="Times New Roman" pitchFamily="18" charset="0"/>
                        </a:rPr>
                        <a:t>14 czerwca 2023r.</a:t>
                      </a:r>
                      <a:endParaRPr lang="pl-PL" sz="1800" b="1" dirty="0">
                        <a:solidFill>
                          <a:schemeClr val="tx1"/>
                        </a:solidFill>
                        <a:latin typeface="Times New Roman" pitchFamily="18" charset="0"/>
                        <a:ea typeface="Times New Roman"/>
                        <a:cs typeface="Times New Roman"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645016">
                <a:tc>
                  <a:txBody>
                    <a:bodyPr/>
                    <a:lstStyle/>
                    <a:p>
                      <a:pPr algn="ctr">
                        <a:spcAft>
                          <a:spcPts val="0"/>
                        </a:spcAft>
                      </a:pPr>
                      <a:r>
                        <a:rPr lang="pl-PL" sz="1800" b="1" dirty="0">
                          <a:latin typeface="Times New Roman" pitchFamily="18" charset="0"/>
                          <a:ea typeface="Calibri"/>
                          <a:cs typeface="Times New Roman" pitchFamily="18" charset="0"/>
                        </a:rPr>
                        <a:t>Zakres egzaminu</a:t>
                      </a:r>
                      <a:endParaRPr lang="pl-PL" sz="1800" b="1" dirty="0">
                        <a:latin typeface="Times New Roman" pitchFamily="18" charset="0"/>
                        <a:ea typeface="Times New Roman"/>
                        <a:cs typeface="Times New Roman"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pl-PL" sz="1600" b="0" dirty="0" smtClean="0">
                          <a:latin typeface="Times New Roman" pitchFamily="18" charset="0"/>
                          <a:cs typeface="Times New Roman" pitchFamily="18" charset="0"/>
                        </a:rPr>
                        <a:t>j. polski</a:t>
                      </a:r>
                      <a:endParaRPr lang="pl-PL" sz="1600" b="0" dirty="0">
                        <a:latin typeface="Times New Roman" pitchFamily="18" charset="0"/>
                        <a:cs typeface="Times New Roman"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pl-PL" sz="1600" b="0" dirty="0" smtClean="0">
                          <a:latin typeface="Times New Roman" pitchFamily="18" charset="0"/>
                          <a:cs typeface="Times New Roman" pitchFamily="18" charset="0"/>
                        </a:rPr>
                        <a:t>matematyka</a:t>
                      </a:r>
                      <a:endParaRPr lang="pl-PL" sz="1600" b="0" dirty="0">
                        <a:latin typeface="Times New Roman" pitchFamily="18" charset="0"/>
                        <a:cs typeface="Times New Roman"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spcAft>
                          <a:spcPts val="0"/>
                        </a:spcAft>
                      </a:pPr>
                      <a:r>
                        <a:rPr lang="pl-PL" sz="1600" b="0" dirty="0" smtClean="0">
                          <a:latin typeface="Times New Roman" pitchFamily="18" charset="0"/>
                          <a:ea typeface="Times New Roman"/>
                          <a:cs typeface="Times New Roman" pitchFamily="18" charset="0"/>
                        </a:rPr>
                        <a:t>j. nowożytny</a:t>
                      </a:r>
                      <a:endParaRPr lang="pl-PL" sz="1600" b="0" dirty="0">
                        <a:latin typeface="Times New Roman" pitchFamily="18" charset="0"/>
                        <a:ea typeface="Times New Roman"/>
                        <a:cs typeface="Times New Roman"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554853">
                <a:tc>
                  <a:txBody>
                    <a:bodyPr/>
                    <a:lstStyle/>
                    <a:p>
                      <a:pPr algn="ctr">
                        <a:lnSpc>
                          <a:spcPct val="115000"/>
                        </a:lnSpc>
                        <a:spcAft>
                          <a:spcPts val="0"/>
                        </a:spcAft>
                      </a:pPr>
                      <a:r>
                        <a:rPr lang="pl-PL" sz="1800" b="1" dirty="0" smtClean="0">
                          <a:latin typeface="Times New Roman" pitchFamily="18" charset="0"/>
                          <a:ea typeface="Calibri"/>
                          <a:cs typeface="Times New Roman" pitchFamily="18" charset="0"/>
                        </a:rPr>
                        <a:t>Rozpoczęcie</a:t>
                      </a:r>
                      <a:endParaRPr lang="pl-PL" sz="3200" b="1" dirty="0">
                        <a:latin typeface="Times New Roman" pitchFamily="18" charset="0"/>
                        <a:ea typeface="Times New Roman"/>
                        <a:cs typeface="Times New Roman"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pl-PL" sz="1800" dirty="0" smtClean="0">
                          <a:latin typeface="Times New Roman" pitchFamily="18" charset="0"/>
                          <a:cs typeface="Times New Roman" pitchFamily="18" charset="0"/>
                        </a:rPr>
                        <a:t>9:00</a:t>
                      </a:r>
                      <a:endParaRPr lang="pl-PL" sz="1800" dirty="0">
                        <a:latin typeface="Times New Roman" pitchFamily="18" charset="0"/>
                        <a:cs typeface="Times New Roman"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pl-PL" sz="1800" dirty="0" smtClean="0">
                          <a:latin typeface="Times New Roman" pitchFamily="18" charset="0"/>
                          <a:cs typeface="Times New Roman" pitchFamily="18" charset="0"/>
                        </a:rPr>
                        <a:t>9:00</a:t>
                      </a:r>
                      <a:endParaRPr lang="pl-PL" sz="1800" dirty="0">
                        <a:latin typeface="Times New Roman" pitchFamily="18" charset="0"/>
                        <a:cs typeface="Times New Roman"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spcAft>
                          <a:spcPts val="0"/>
                        </a:spcAft>
                      </a:pPr>
                      <a:r>
                        <a:rPr lang="pl-PL" sz="1800" dirty="0" smtClean="0">
                          <a:latin typeface="Times New Roman" pitchFamily="18" charset="0"/>
                          <a:ea typeface="Times New Roman"/>
                          <a:cs typeface="Times New Roman" pitchFamily="18" charset="0"/>
                        </a:rPr>
                        <a:t>9:00</a:t>
                      </a:r>
                      <a:endParaRPr lang="pl-PL" sz="1800" dirty="0">
                        <a:latin typeface="Times New Roman" pitchFamily="18" charset="0"/>
                        <a:ea typeface="Times New Roman"/>
                        <a:cs typeface="Times New Roman"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452079">
                <a:tc>
                  <a:txBody>
                    <a:bodyPr/>
                    <a:lstStyle/>
                    <a:p>
                      <a:pPr algn="ctr">
                        <a:lnSpc>
                          <a:spcPct val="115000"/>
                        </a:lnSpc>
                        <a:spcAft>
                          <a:spcPts val="0"/>
                        </a:spcAft>
                      </a:pPr>
                      <a:r>
                        <a:rPr lang="pl-PL" sz="1800" b="1" dirty="0">
                          <a:latin typeface="Times New Roman" pitchFamily="18" charset="0"/>
                          <a:ea typeface="Calibri"/>
                          <a:cs typeface="Times New Roman" pitchFamily="18" charset="0"/>
                        </a:rPr>
                        <a:t>Czas trwania </a:t>
                      </a:r>
                      <a:endParaRPr lang="pl-PL" sz="3200" b="1" dirty="0">
                        <a:latin typeface="Times New Roman" pitchFamily="18" charset="0"/>
                        <a:ea typeface="Times New Roman"/>
                        <a:cs typeface="Times New Roman"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spcAft>
                          <a:spcPts val="0"/>
                        </a:spcAft>
                      </a:pPr>
                      <a:r>
                        <a:rPr lang="pl-PL" sz="1800" dirty="0" smtClean="0">
                          <a:latin typeface="Times New Roman" pitchFamily="18" charset="0"/>
                          <a:ea typeface="Calibri"/>
                          <a:cs typeface="Times New Roman" pitchFamily="18" charset="0"/>
                        </a:rPr>
                        <a:t>120</a:t>
                      </a:r>
                      <a:r>
                        <a:rPr lang="pl-PL" sz="1800" baseline="0" dirty="0" smtClean="0">
                          <a:latin typeface="Times New Roman" pitchFamily="18" charset="0"/>
                          <a:ea typeface="Calibri"/>
                          <a:cs typeface="Times New Roman" pitchFamily="18" charset="0"/>
                        </a:rPr>
                        <a:t> </a:t>
                      </a:r>
                      <a:r>
                        <a:rPr lang="pl-PL" sz="1800" dirty="0" smtClean="0">
                          <a:latin typeface="Times New Roman" pitchFamily="18" charset="0"/>
                          <a:ea typeface="Calibri"/>
                          <a:cs typeface="Times New Roman" pitchFamily="18" charset="0"/>
                        </a:rPr>
                        <a:t>min</a:t>
                      </a:r>
                      <a:endParaRPr lang="pl-PL" sz="1800" dirty="0">
                        <a:latin typeface="Times New Roman" pitchFamily="18" charset="0"/>
                        <a:ea typeface="Times New Roman"/>
                        <a:cs typeface="Times New Roman"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spcAft>
                          <a:spcPts val="0"/>
                        </a:spcAft>
                      </a:pPr>
                      <a:r>
                        <a:rPr lang="pl-PL" sz="1800" dirty="0" smtClean="0">
                          <a:latin typeface="Times New Roman" pitchFamily="18" charset="0"/>
                          <a:ea typeface="Calibri"/>
                          <a:cs typeface="Times New Roman" pitchFamily="18" charset="0"/>
                        </a:rPr>
                        <a:t>100 </a:t>
                      </a:r>
                      <a:r>
                        <a:rPr lang="pl-PL" sz="1800" dirty="0">
                          <a:latin typeface="Times New Roman" pitchFamily="18" charset="0"/>
                          <a:ea typeface="Calibri"/>
                          <a:cs typeface="Times New Roman" pitchFamily="18" charset="0"/>
                        </a:rPr>
                        <a:t>min</a:t>
                      </a:r>
                      <a:endParaRPr lang="pl-PL" sz="1800" dirty="0">
                        <a:latin typeface="Times New Roman" pitchFamily="18" charset="0"/>
                        <a:ea typeface="Times New Roman"/>
                        <a:cs typeface="Times New Roman"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spcAft>
                          <a:spcPts val="0"/>
                        </a:spcAft>
                      </a:pPr>
                      <a:r>
                        <a:rPr lang="pl-PL" sz="1800" dirty="0" smtClean="0">
                          <a:latin typeface="Times New Roman" pitchFamily="18" charset="0"/>
                          <a:ea typeface="Times New Roman"/>
                          <a:cs typeface="Times New Roman" pitchFamily="18" charset="0"/>
                        </a:rPr>
                        <a:t>90 min</a:t>
                      </a:r>
                      <a:endParaRPr lang="pl-PL" sz="1800" dirty="0">
                        <a:latin typeface="Times New Roman" pitchFamily="18" charset="0"/>
                        <a:ea typeface="Times New Roman"/>
                        <a:cs typeface="Times New Roman"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635938">
                <a:tc>
                  <a:txBody>
                    <a:bodyPr/>
                    <a:lstStyle/>
                    <a:p>
                      <a:pPr algn="ctr">
                        <a:lnSpc>
                          <a:spcPct val="115000"/>
                        </a:lnSpc>
                        <a:spcAft>
                          <a:spcPts val="0"/>
                        </a:spcAft>
                      </a:pPr>
                      <a:r>
                        <a:rPr lang="pl-PL" sz="1800" b="1" dirty="0">
                          <a:latin typeface="Times New Roman" pitchFamily="18" charset="0"/>
                          <a:ea typeface="Calibri"/>
                          <a:cs typeface="Times New Roman" pitchFamily="18" charset="0"/>
                        </a:rPr>
                        <a:t>Czas przedłużenia </a:t>
                      </a:r>
                      <a:endParaRPr lang="pl-PL" sz="3200" b="1" dirty="0">
                        <a:latin typeface="Times New Roman" pitchFamily="18" charset="0"/>
                        <a:ea typeface="Times New Roman"/>
                        <a:cs typeface="Times New Roman"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spcAft>
                          <a:spcPts val="0"/>
                        </a:spcAft>
                      </a:pPr>
                      <a:r>
                        <a:rPr lang="pl-PL" sz="1800" dirty="0" smtClean="0">
                          <a:latin typeface="Times New Roman" pitchFamily="18" charset="0"/>
                          <a:ea typeface="Calibri"/>
                          <a:cs typeface="Times New Roman" pitchFamily="18" charset="0"/>
                        </a:rPr>
                        <a:t>60 </a:t>
                      </a:r>
                      <a:r>
                        <a:rPr lang="pl-PL" sz="1800" dirty="0">
                          <a:latin typeface="Times New Roman" pitchFamily="18" charset="0"/>
                          <a:ea typeface="Calibri"/>
                          <a:cs typeface="Times New Roman" pitchFamily="18" charset="0"/>
                        </a:rPr>
                        <a:t>min</a:t>
                      </a:r>
                      <a:endParaRPr lang="pl-PL" sz="1800" dirty="0">
                        <a:latin typeface="Times New Roman" pitchFamily="18" charset="0"/>
                        <a:ea typeface="Times New Roman"/>
                        <a:cs typeface="Times New Roman"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spcAft>
                          <a:spcPts val="0"/>
                        </a:spcAft>
                      </a:pPr>
                      <a:r>
                        <a:rPr lang="pl-PL" sz="1800" dirty="0" smtClean="0">
                          <a:latin typeface="Times New Roman" pitchFamily="18" charset="0"/>
                          <a:ea typeface="Calibri"/>
                          <a:cs typeface="Times New Roman" pitchFamily="18" charset="0"/>
                        </a:rPr>
                        <a:t>50 </a:t>
                      </a:r>
                      <a:r>
                        <a:rPr lang="pl-PL" sz="1800" dirty="0">
                          <a:latin typeface="Times New Roman" pitchFamily="18" charset="0"/>
                          <a:ea typeface="Calibri"/>
                          <a:cs typeface="Times New Roman" pitchFamily="18" charset="0"/>
                        </a:rPr>
                        <a:t>min</a:t>
                      </a:r>
                      <a:endParaRPr lang="pl-PL" sz="1800" dirty="0">
                        <a:latin typeface="Times New Roman" pitchFamily="18" charset="0"/>
                        <a:ea typeface="Times New Roman"/>
                        <a:cs typeface="Times New Roman"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spcAft>
                          <a:spcPts val="0"/>
                        </a:spcAft>
                      </a:pPr>
                      <a:r>
                        <a:rPr lang="pl-PL" sz="1800" dirty="0" smtClean="0">
                          <a:latin typeface="Times New Roman" pitchFamily="18" charset="0"/>
                          <a:ea typeface="Times New Roman"/>
                          <a:cs typeface="Times New Roman" pitchFamily="18" charset="0"/>
                        </a:rPr>
                        <a:t>45 min</a:t>
                      </a:r>
                      <a:endParaRPr lang="pl-PL" sz="1800" dirty="0">
                        <a:latin typeface="Times New Roman" pitchFamily="18" charset="0"/>
                        <a:ea typeface="Times New Roman"/>
                        <a:cs typeface="Times New Roman"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bl>
          </a:graphicData>
        </a:graphic>
      </p:graphicFrame>
      <p:sp>
        <p:nvSpPr>
          <p:cNvPr id="7" name="Rectangle 1"/>
          <p:cNvSpPr>
            <a:spLocks noChangeArrowheads="1"/>
          </p:cNvSpPr>
          <p:nvPr/>
        </p:nvSpPr>
        <p:spPr bwMode="auto">
          <a:xfrm>
            <a:off x="213757" y="3704129"/>
            <a:ext cx="8752113"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pl-PL"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Do egzaminu </a:t>
            </a:r>
            <a:r>
              <a:rPr lang="pl-PL" b="1" dirty="0" smtClean="0">
                <a:solidFill>
                  <a:srgbClr val="FF0000"/>
                </a:solidFill>
                <a:latin typeface="Times New Roman" pitchFamily="18" charset="0"/>
                <a:ea typeface="Times New Roman" pitchFamily="18" charset="0"/>
                <a:cs typeface="Times New Roman" pitchFamily="18" charset="0"/>
              </a:rPr>
              <a:t>ósmoklasisty</a:t>
            </a:r>
            <a:r>
              <a:rPr kumimoji="0" lang="pl-PL"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w terminie dodatkowym przystępuje uczeń, który                   z przyczyn losowych </a:t>
            </a:r>
            <a:r>
              <a:rPr lang="pl-PL" b="1" dirty="0" smtClean="0">
                <a:solidFill>
                  <a:srgbClr val="FF0000"/>
                </a:solidFill>
                <a:latin typeface="Times New Roman" pitchFamily="18" charset="0"/>
                <a:ea typeface="Times New Roman" pitchFamily="18" charset="0"/>
                <a:cs typeface="Times New Roman" pitchFamily="18" charset="0"/>
              </a:rPr>
              <a:t>lub zdrowotnych </a:t>
            </a:r>
            <a:r>
              <a:rPr kumimoji="0" lang="pl-PL"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nie przystąpił do egzaminu </a:t>
            </a:r>
            <a:r>
              <a:rPr lang="pl-PL" b="1" dirty="0" smtClean="0">
                <a:solidFill>
                  <a:srgbClr val="FF0000"/>
                </a:solidFill>
                <a:latin typeface="Times New Roman" pitchFamily="18" charset="0"/>
                <a:ea typeface="Times New Roman" pitchFamily="18" charset="0"/>
                <a:cs typeface="Times New Roman" pitchFamily="18" charset="0"/>
              </a:rPr>
              <a:t>ósmoklasisty</a:t>
            </a:r>
            <a:r>
              <a:rPr kumimoji="0" lang="pl-PL"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lub danego zakresu</a:t>
            </a:r>
            <a:r>
              <a:rPr kumimoji="0" lang="pl-PL" b="1" i="0" u="none" strike="noStrike" cap="none" normalizeH="0" dirty="0" smtClean="0">
                <a:ln>
                  <a:noFill/>
                </a:ln>
                <a:solidFill>
                  <a:srgbClr val="FF0000"/>
                </a:solidFill>
                <a:effectLst/>
                <a:latin typeface="Times New Roman" pitchFamily="18" charset="0"/>
                <a:ea typeface="Times New Roman" pitchFamily="18" charset="0"/>
                <a:cs typeface="Times New Roman" pitchFamily="18" charset="0"/>
              </a:rPr>
              <a:t> części egzaminu</a:t>
            </a:r>
            <a:r>
              <a:rPr kumimoji="0" lang="pl-PL"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w wyznaczonym terminie oraz uczeń, któremu przerwano lub unieważniono egzamin. </a:t>
            </a:r>
          </a:p>
          <a:p>
            <a:endParaRPr lang="pl-PL" b="1" dirty="0" smtClean="0">
              <a:latin typeface="Times New Roman" pitchFamily="18" charset="0"/>
              <a:cs typeface="Times New Roman" pitchFamily="18" charset="0"/>
            </a:endParaRPr>
          </a:p>
          <a:p>
            <a:pPr algn="ctr"/>
            <a:r>
              <a:rPr lang="pl-PL" b="1" dirty="0" smtClean="0">
                <a:latin typeface="Times New Roman" pitchFamily="18" charset="0"/>
                <a:cs typeface="Times New Roman" pitchFamily="18" charset="0"/>
              </a:rPr>
              <a:t>Przypadki, w których uczniowi przerywa i unieważnia się egzamin lub jego część:</a:t>
            </a:r>
            <a:endParaRPr lang="pl-PL" dirty="0" smtClean="0">
              <a:latin typeface="Times New Roman" pitchFamily="18" charset="0"/>
              <a:cs typeface="Times New Roman" pitchFamily="18" charset="0"/>
            </a:endParaRPr>
          </a:p>
          <a:p>
            <a:pPr lvl="0"/>
            <a:r>
              <a:rPr lang="pl-PL" dirty="0" smtClean="0">
                <a:latin typeface="Times New Roman" pitchFamily="18" charset="0"/>
                <a:cs typeface="Times New Roman" pitchFamily="18" charset="0"/>
              </a:rPr>
              <a:t>- stwierdzenie niesamodzielności rozwiązywania zadań przez ucznia (tzw. ściąganie),</a:t>
            </a:r>
          </a:p>
          <a:p>
            <a:pPr lvl="0"/>
            <a:r>
              <a:rPr lang="pl-PL" dirty="0" smtClean="0">
                <a:latin typeface="Times New Roman" pitchFamily="18" charset="0"/>
                <a:cs typeface="Times New Roman" pitchFamily="18" charset="0"/>
              </a:rPr>
              <a:t>- wniesienie do sali egzaminacyjnej lub korzystanie z urządzenia telekomunikacyjnego,</a:t>
            </a:r>
          </a:p>
          <a:p>
            <a:pPr lvl="0"/>
            <a:r>
              <a:rPr lang="pl-PL" dirty="0" smtClean="0">
                <a:latin typeface="Times New Roman" pitchFamily="18" charset="0"/>
                <a:cs typeface="Times New Roman" pitchFamily="18" charset="0"/>
              </a:rPr>
              <a:t>- zakłócanie przez zdającego przebiegu egzaminu w sposób utrudniający pracę innym,</a:t>
            </a: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pl-PL"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whee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2"/>
          <p:cNvSpPr>
            <a:spLocks noGrp="1"/>
          </p:cNvSpPr>
          <p:nvPr>
            <p:ph type="sldNum" sz="quarter" idx="12"/>
          </p:nvPr>
        </p:nvSpPr>
        <p:spPr/>
        <p:txBody>
          <a:bodyPr/>
          <a:lstStyle/>
          <a:p>
            <a:fld id="{9FA57DFA-572F-4414-992B-57C90A7D9F6C}" type="slidenum">
              <a:rPr lang="pl-PL" smtClean="0"/>
              <a:pPr/>
              <a:t>4</a:t>
            </a:fld>
            <a:endParaRPr lang="pl-PL" dirty="0"/>
          </a:p>
        </p:txBody>
      </p:sp>
      <p:sp>
        <p:nvSpPr>
          <p:cNvPr id="7" name="Symbol zastępczy zawartości 8"/>
          <p:cNvSpPr>
            <a:spLocks noGrp="1"/>
          </p:cNvSpPr>
          <p:nvPr>
            <p:ph sz="quarter" idx="1"/>
          </p:nvPr>
        </p:nvSpPr>
        <p:spPr>
          <a:xfrm>
            <a:off x="145841" y="0"/>
            <a:ext cx="8630021" cy="894090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endParaRPr lang="pl-PL" sz="500" spc="50" dirty="0" smtClean="0">
              <a:ln w="11430"/>
              <a:latin typeface="Times New Roman" pitchFamily="18" charset="0"/>
              <a:cs typeface="Times New Roman" pitchFamily="18" charset="0"/>
            </a:endParaRPr>
          </a:p>
          <a:p>
            <a:pPr algn="just"/>
            <a:endParaRPr lang="pl-PL" sz="2200" spc="50" dirty="0" smtClean="0">
              <a:ln w="11430"/>
              <a:latin typeface="Times New Roman" pitchFamily="18" charset="0"/>
              <a:cs typeface="Times New Roman" pitchFamily="18" charset="0"/>
            </a:endParaRPr>
          </a:p>
          <a:p>
            <a:pPr algn="just"/>
            <a:r>
              <a:rPr lang="pl-PL" sz="2200" spc="50" dirty="0" smtClean="0">
                <a:ln w="11430"/>
                <a:latin typeface="Times New Roman" pitchFamily="18" charset="0"/>
                <a:cs typeface="Times New Roman" pitchFamily="18" charset="0"/>
              </a:rPr>
              <a:t>Zdający powinni mieć przy sobie dokument stwierdzający tożsamość i okazać go w razie potrzeby, (ważna legitymacja szkolna lub inny dowód tożsamości)</a:t>
            </a:r>
          </a:p>
          <a:p>
            <a:pPr algn="just"/>
            <a:r>
              <a:rPr lang="pl-PL" sz="2200" spc="50" dirty="0" smtClean="0">
                <a:ln w="11430"/>
                <a:latin typeface="Times New Roman" pitchFamily="18" charset="0"/>
                <a:cs typeface="Times New Roman" pitchFamily="18" charset="0"/>
              </a:rPr>
              <a:t>Zdający mogą wnieść do sali egzaminacyjnej: </a:t>
            </a:r>
          </a:p>
          <a:p>
            <a:pPr algn="just">
              <a:buNone/>
            </a:pPr>
            <a:r>
              <a:rPr lang="pl-PL" sz="2400" spc="50" dirty="0" smtClean="0">
                <a:ln w="11430"/>
                <a:latin typeface="Times New Roman" pitchFamily="18" charset="0"/>
                <a:cs typeface="Times New Roman" pitchFamily="18" charset="0"/>
              </a:rPr>
              <a:t>    a) długopis lub pióro z czarnym tuszem/atramentem, </a:t>
            </a:r>
            <a:r>
              <a:rPr lang="pl-PL" sz="2400" dirty="0" smtClean="0">
                <a:latin typeface="Times New Roman" pitchFamily="18" charset="0"/>
                <a:cs typeface="Times New Roman" pitchFamily="18" charset="0"/>
              </a:rPr>
              <a:t>(niedozwolone jest korzystanie z długopisów zmazywalnych / ścieralnych)</a:t>
            </a:r>
          </a:p>
          <a:p>
            <a:pPr algn="just">
              <a:buNone/>
            </a:pPr>
            <a:r>
              <a:rPr lang="pl-PL" sz="2400" dirty="0" smtClean="0">
                <a:latin typeface="Times New Roman" pitchFamily="18" charset="0"/>
                <a:cs typeface="Times New Roman" pitchFamily="18" charset="0"/>
              </a:rPr>
              <a:t>     b)  dodatkowo w przypadku egzaminu z matematyki – linijkę. </a:t>
            </a:r>
          </a:p>
          <a:p>
            <a:pPr algn="ctr">
              <a:buNone/>
            </a:pPr>
            <a:r>
              <a:rPr lang="pl-PL" sz="2200" b="1" u="sng" spc="50" dirty="0" smtClean="0">
                <a:ln w="11430"/>
                <a:latin typeface="Times New Roman" pitchFamily="18" charset="0"/>
                <a:cs typeface="Times New Roman" pitchFamily="18" charset="0"/>
              </a:rPr>
              <a:t> Nie wykonuje się rysunków ołówkiem. </a:t>
            </a:r>
          </a:p>
          <a:p>
            <a:pPr algn="just">
              <a:buNone/>
            </a:pPr>
            <a:r>
              <a:rPr lang="pl-PL" sz="2200" b="1" spc="50" dirty="0" smtClean="0">
                <a:ln w="11430"/>
                <a:latin typeface="Times New Roman" pitchFamily="18" charset="0"/>
                <a:cs typeface="Times New Roman" pitchFamily="18" charset="0"/>
              </a:rPr>
              <a:t>    Na egzaminie nie można korzystać z kalkulatora oraz słowników. ( wyjątek stanowią uczniowie z Ukrainy, którzy  mogą korzystać ze słownika polsko – ukraińskiego)</a:t>
            </a:r>
          </a:p>
          <a:p>
            <a:pPr algn="just"/>
            <a:r>
              <a:rPr lang="pl-PL" sz="2200" spc="50" dirty="0" smtClean="0">
                <a:ln w="11430"/>
                <a:latin typeface="Times New Roman" pitchFamily="18" charset="0"/>
                <a:cs typeface="Times New Roman" pitchFamily="18" charset="0"/>
              </a:rPr>
              <a:t>Zdający mogą również wnieść do sali egzaminacyjnej małą butelkę wody, która powinna stać na podłodze przy nodze stolika. </a:t>
            </a:r>
          </a:p>
          <a:p>
            <a:pPr>
              <a:buNone/>
            </a:pPr>
            <a:endParaRPr lang="pl-PL" sz="2700" spc="50" dirty="0" smtClean="0">
              <a:ln w="11430"/>
              <a:latin typeface="Times New Roman" pitchFamily="18" charset="0"/>
              <a:cs typeface="Times New Roman" pitchFamily="18" charset="0"/>
            </a:endParaRPr>
          </a:p>
          <a:p>
            <a:pPr>
              <a:buNone/>
            </a:pPr>
            <a:endParaRPr lang="pl-PL" sz="2700" spc="50" dirty="0" smtClean="0">
              <a:ln w="11430"/>
              <a:latin typeface="Times New Roman" pitchFamily="18" charset="0"/>
              <a:cs typeface="Times New Roman" pitchFamily="18" charset="0"/>
            </a:endParaRPr>
          </a:p>
          <a:p>
            <a:pPr>
              <a:buNone/>
            </a:pPr>
            <a:endParaRPr lang="pl-PL" sz="2700" spc="50" dirty="0" smtClean="0">
              <a:ln w="11430"/>
              <a:latin typeface="Times New Roman" pitchFamily="18" charset="0"/>
              <a:cs typeface="Times New Roman" pitchFamily="18" charset="0"/>
            </a:endParaRPr>
          </a:p>
          <a:p>
            <a:pPr>
              <a:buNone/>
            </a:pPr>
            <a:endParaRPr lang="pl-PL" sz="2700" spc="50" dirty="0" smtClean="0">
              <a:ln w="11430"/>
              <a:latin typeface="Times New Roman" pitchFamily="18" charset="0"/>
              <a:cs typeface="Times New Roman" pitchFamily="18" charset="0"/>
            </a:endParaRPr>
          </a:p>
          <a:p>
            <a:pPr>
              <a:buNone/>
            </a:pPr>
            <a:endParaRPr lang="pl-PL" sz="2700" spc="50" dirty="0" smtClean="0">
              <a:ln w="11430"/>
              <a:latin typeface="Times New Roman" pitchFamily="18" charset="0"/>
              <a:cs typeface="Times New Roman" pitchFamily="18" charset="0"/>
            </a:endParaRPr>
          </a:p>
          <a:p>
            <a:pPr>
              <a:buNone/>
            </a:pPr>
            <a:endParaRPr lang="pl-PL" sz="2700" cap="none" spc="50" dirty="0" smtClean="0">
              <a:ln w="11430"/>
              <a:latin typeface="Times New Roman" pitchFamily="18" charset="0"/>
              <a:cs typeface="Times New Roman" pitchFamily="18" charset="0"/>
            </a:endParaRPr>
          </a:p>
        </p:txBody>
      </p:sp>
    </p:spTree>
  </p:cSld>
  <p:clrMapOvr>
    <a:masterClrMapping/>
  </p:clrMapOvr>
  <p:transition>
    <p:whee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2"/>
          <p:cNvSpPr>
            <a:spLocks noGrp="1"/>
          </p:cNvSpPr>
          <p:nvPr>
            <p:ph type="sldNum" sz="quarter" idx="12"/>
          </p:nvPr>
        </p:nvSpPr>
        <p:spPr/>
        <p:txBody>
          <a:bodyPr/>
          <a:lstStyle/>
          <a:p>
            <a:fld id="{9FA57DFA-572F-4414-992B-57C90A7D9F6C}" type="slidenum">
              <a:rPr lang="pl-PL" smtClean="0"/>
              <a:pPr/>
              <a:t>5</a:t>
            </a:fld>
            <a:endParaRPr lang="pl-PL" dirty="0"/>
          </a:p>
        </p:txBody>
      </p:sp>
      <p:sp>
        <p:nvSpPr>
          <p:cNvPr id="7" name="Symbol zastępczy zawartości 8"/>
          <p:cNvSpPr>
            <a:spLocks noGrp="1"/>
          </p:cNvSpPr>
          <p:nvPr>
            <p:ph sz="quarter" idx="1"/>
          </p:nvPr>
        </p:nvSpPr>
        <p:spPr>
          <a:xfrm>
            <a:off x="181467" y="534390"/>
            <a:ext cx="8630021" cy="732508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endParaRPr lang="pl-PL" sz="500" spc="50" dirty="0" smtClean="0">
              <a:ln w="11430"/>
              <a:latin typeface="Times New Roman" pitchFamily="18" charset="0"/>
              <a:cs typeface="Times New Roman" pitchFamily="18" charset="0"/>
            </a:endParaRPr>
          </a:p>
          <a:p>
            <a:pPr algn="ctr">
              <a:buNone/>
            </a:pPr>
            <a:r>
              <a:rPr lang="pl-PL" sz="5000" b="1" spc="50" dirty="0" smtClean="0">
                <a:ln w="11430"/>
                <a:solidFill>
                  <a:srgbClr val="FF0000"/>
                </a:solidFill>
                <a:latin typeface="Times New Roman" pitchFamily="18" charset="0"/>
                <a:cs typeface="Times New Roman" pitchFamily="18" charset="0"/>
              </a:rPr>
              <a:t>Obowiązuje całkowity zakaz wnoszenia do sali egzaminacyjnej urządzeń telekomunikacyjnych                 oraz korzystania z takich urządzeń w tej sali.</a:t>
            </a:r>
          </a:p>
          <a:p>
            <a:pPr>
              <a:buNone/>
            </a:pPr>
            <a:endParaRPr lang="pl-PL" sz="2700" spc="50" dirty="0" smtClean="0">
              <a:ln w="11430"/>
              <a:latin typeface="Times New Roman" pitchFamily="18" charset="0"/>
              <a:cs typeface="Times New Roman" pitchFamily="18" charset="0"/>
            </a:endParaRPr>
          </a:p>
          <a:p>
            <a:pPr>
              <a:buNone/>
            </a:pPr>
            <a:endParaRPr lang="pl-PL" sz="2700" spc="50" dirty="0" smtClean="0">
              <a:ln w="11430"/>
              <a:latin typeface="Times New Roman" pitchFamily="18" charset="0"/>
              <a:cs typeface="Times New Roman" pitchFamily="18" charset="0"/>
            </a:endParaRPr>
          </a:p>
          <a:p>
            <a:pPr>
              <a:buNone/>
            </a:pPr>
            <a:endParaRPr lang="pl-PL" sz="2700" spc="50" dirty="0" smtClean="0">
              <a:ln w="11430"/>
              <a:latin typeface="Times New Roman" pitchFamily="18" charset="0"/>
              <a:cs typeface="Times New Roman" pitchFamily="18" charset="0"/>
            </a:endParaRPr>
          </a:p>
          <a:p>
            <a:pPr>
              <a:buNone/>
            </a:pPr>
            <a:endParaRPr lang="pl-PL" sz="2700" spc="50" dirty="0" smtClean="0">
              <a:ln w="11430"/>
              <a:latin typeface="Times New Roman" pitchFamily="18" charset="0"/>
              <a:cs typeface="Times New Roman" pitchFamily="18" charset="0"/>
            </a:endParaRPr>
          </a:p>
          <a:p>
            <a:pPr>
              <a:buNone/>
            </a:pPr>
            <a:endParaRPr lang="pl-PL" sz="2700" cap="none" spc="50" dirty="0" smtClean="0">
              <a:ln w="11430"/>
              <a:latin typeface="Times New Roman" pitchFamily="18" charset="0"/>
              <a:cs typeface="Times New Roman" pitchFamily="18" charset="0"/>
            </a:endParaRPr>
          </a:p>
        </p:txBody>
      </p:sp>
    </p:spTree>
  </p:cSld>
  <p:clrMapOvr>
    <a:masterClrMapping/>
  </p:clrMapOvr>
  <p:transition>
    <p:whee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FA57DFA-572F-4414-992B-57C90A7D9F6C}" type="slidenum">
              <a:rPr lang="pl-PL" smtClean="0"/>
              <a:pPr/>
              <a:t>6</a:t>
            </a:fld>
            <a:endParaRPr lang="pl-PL"/>
          </a:p>
        </p:txBody>
      </p:sp>
      <p:sp>
        <p:nvSpPr>
          <p:cNvPr id="9" name="Symbol zastępczy zawartości 8"/>
          <p:cNvSpPr>
            <a:spLocks noGrp="1"/>
          </p:cNvSpPr>
          <p:nvPr>
            <p:ph sz="quarter" idx="1"/>
          </p:nvPr>
        </p:nvSpPr>
        <p:spPr>
          <a:xfrm>
            <a:off x="300221" y="359599"/>
            <a:ext cx="8630021" cy="540147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buNone/>
            </a:pPr>
            <a:r>
              <a:rPr lang="pl-PL" sz="3500" b="1" u="sng" cap="none" spc="50" dirty="0" smtClean="0">
                <a:ln w="11430"/>
                <a:solidFill>
                  <a:srgbClr val="C00000"/>
                </a:solidFill>
                <a:effectLst>
                  <a:outerShdw blurRad="76200" dist="50800" dir="5400000" algn="tl" rotWithShape="0">
                    <a:srgbClr val="000000">
                      <a:alpha val="65000"/>
                    </a:srgbClr>
                  </a:outerShdw>
                </a:effectLst>
                <a:latin typeface="Times New Roman" pitchFamily="18" charset="0"/>
                <a:cs typeface="Times New Roman" pitchFamily="18" charset="0"/>
              </a:rPr>
              <a:t>LOSOWANIE  NUMERU  STOLIKA</a:t>
            </a:r>
            <a:r>
              <a:rPr lang="pl-PL" sz="3500" u="sng" cap="none" spc="50" dirty="0" smtClean="0">
                <a:ln w="11430"/>
                <a:solidFill>
                  <a:srgbClr val="C00000"/>
                </a:solidFill>
                <a:effectLst>
                  <a:outerShdw blurRad="76200" dist="50800" dir="5400000" algn="tl" rotWithShape="0">
                    <a:srgbClr val="000000">
                      <a:alpha val="65000"/>
                    </a:srgbClr>
                  </a:outerShdw>
                </a:effectLst>
                <a:latin typeface="Times New Roman" pitchFamily="18" charset="0"/>
                <a:cs typeface="Times New Roman" pitchFamily="18" charset="0"/>
              </a:rPr>
              <a:t>:</a:t>
            </a:r>
          </a:p>
          <a:p>
            <a:pPr algn="ctr">
              <a:buNone/>
            </a:pPr>
            <a:endParaRPr lang="pl-PL" sz="1000" u="sng" spc="50" dirty="0" smtClean="0">
              <a:ln w="11430"/>
              <a:solidFill>
                <a:srgbClr val="C00000"/>
              </a:solidFill>
              <a:effectLst>
                <a:outerShdw blurRad="76200" dist="50800" dir="5400000" algn="tl" rotWithShape="0">
                  <a:srgbClr val="000000">
                    <a:alpha val="65000"/>
                  </a:srgbClr>
                </a:outerShdw>
              </a:effectLst>
              <a:latin typeface="Times New Roman" pitchFamily="18" charset="0"/>
              <a:cs typeface="Times New Roman" pitchFamily="18" charset="0"/>
            </a:endParaRPr>
          </a:p>
          <a:p>
            <a:pPr algn="just">
              <a:buNone/>
            </a:pPr>
            <a:r>
              <a:rPr lang="pl-PL" sz="2700" cap="none" spc="50" dirty="0" smtClean="0">
                <a:ln w="11430"/>
                <a:latin typeface="Times New Roman" pitchFamily="18" charset="0"/>
                <a:cs typeface="Times New Roman" pitchFamily="18" charset="0"/>
              </a:rPr>
              <a:t>  O godzinie wyznaczonej przez PZE uczniowie pojedynczo wchodzą do sali </a:t>
            </a:r>
            <a:r>
              <a:rPr lang="pl-PL" sz="2700" cap="none" spc="50" dirty="0" smtClean="0">
                <a:ln w="11430"/>
                <a:latin typeface="Times New Roman" pitchFamily="18" charset="0"/>
                <a:cs typeface="Times New Roman" pitchFamily="18" charset="0"/>
              </a:rPr>
              <a:t>egzaminacyjnej.                    Przed wejściem do sali uczniowie losują numery stolików, </a:t>
            </a:r>
            <a:r>
              <a:rPr lang="pl-PL" sz="2700" cap="none" spc="50" dirty="0" smtClean="0">
                <a:ln w="11430"/>
                <a:latin typeface="Times New Roman" pitchFamily="18" charset="0"/>
                <a:cs typeface="Times New Roman" pitchFamily="18" charset="0"/>
              </a:rPr>
              <a:t>przy których będą pracować.</a:t>
            </a:r>
          </a:p>
          <a:p>
            <a:pPr algn="just">
              <a:buNone/>
            </a:pPr>
            <a:r>
              <a:rPr lang="pl-PL" sz="2700" cap="none" spc="50" dirty="0" smtClean="0">
                <a:ln w="11430"/>
                <a:latin typeface="Times New Roman" pitchFamily="18" charset="0"/>
                <a:cs typeface="Times New Roman" pitchFamily="18" charset="0"/>
              </a:rPr>
              <a:t>   Przewodniczący zespołu nadzorującego może odstąpić od losowania numerów stolików w przypadku uczniów korzystających z dostosowania warunków lub formy przeprowadzenia egzaminu oraz w innych uzasadnionych przypadkach.</a:t>
            </a:r>
          </a:p>
          <a:p>
            <a:pPr>
              <a:buNone/>
            </a:pPr>
            <a:endParaRPr lang="pl-PL" sz="500" cap="none" spc="50" dirty="0" smtClean="0">
              <a:ln w="11430"/>
              <a:latin typeface="Times New Roman" pitchFamily="18" charset="0"/>
              <a:cs typeface="Times New Roman" pitchFamily="18" charset="0"/>
            </a:endParaRPr>
          </a:p>
          <a:p>
            <a:pPr>
              <a:buNone/>
            </a:pPr>
            <a:r>
              <a:rPr lang="pl-PL" sz="2700" b="1" i="1" spc="50" dirty="0" smtClean="0">
                <a:ln w="11430"/>
                <a:latin typeface="Times New Roman" pitchFamily="18" charset="0"/>
                <a:cs typeface="Times New Roman" pitchFamily="18" charset="0"/>
              </a:rPr>
              <a:t>Każdego dnia odbywa się losowanie.</a:t>
            </a:r>
          </a:p>
        </p:txBody>
      </p:sp>
    </p:spTree>
  </p:cSld>
  <p:clrMapOvr>
    <a:masterClrMapping/>
  </p:clrMapOvr>
  <p:transition>
    <p:spli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FA57DFA-572F-4414-992B-57C90A7D9F6C}" type="slidenum">
              <a:rPr lang="pl-PL" smtClean="0"/>
              <a:pPr/>
              <a:t>7</a:t>
            </a:fld>
            <a:endParaRPr lang="pl-PL"/>
          </a:p>
        </p:txBody>
      </p:sp>
      <p:sp>
        <p:nvSpPr>
          <p:cNvPr id="9" name="Symbol zastępczy zawartości 8"/>
          <p:cNvSpPr>
            <a:spLocks noGrp="1"/>
          </p:cNvSpPr>
          <p:nvPr>
            <p:ph sz="quarter" idx="1"/>
          </p:nvPr>
        </p:nvSpPr>
        <p:spPr>
          <a:xfrm>
            <a:off x="276471" y="201881"/>
            <a:ext cx="8630021" cy="63709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ts val="0"/>
              </a:spcBef>
            </a:pPr>
            <a:r>
              <a:rPr lang="pl-PL" sz="2400" dirty="0" smtClean="0">
                <a:latin typeface="Times New Roman" pitchFamily="18" charset="0"/>
                <a:cs typeface="Times New Roman" pitchFamily="18" charset="0"/>
              </a:rPr>
              <a:t>Po zajęciu miejsc przez wszystkich zdających PZN informuje             ich o :</a:t>
            </a:r>
          </a:p>
          <a:p>
            <a:pPr>
              <a:spcBef>
                <a:spcPts val="0"/>
              </a:spcBef>
              <a:buFontTx/>
              <a:buChar char="-"/>
            </a:pPr>
            <a:r>
              <a:rPr lang="pl-PL" sz="2400" dirty="0" smtClean="0">
                <a:latin typeface="Times New Roman" pitchFamily="18" charset="0"/>
                <a:cs typeface="Times New Roman" pitchFamily="18" charset="0"/>
              </a:rPr>
              <a:t>zasadach zachowania się podczas egzaminu ósmoklasisty, </a:t>
            </a:r>
          </a:p>
          <a:p>
            <a:pPr>
              <a:spcBef>
                <a:spcPts val="0"/>
              </a:spcBef>
              <a:buFontTx/>
              <a:buChar char="-"/>
            </a:pPr>
            <a:r>
              <a:rPr lang="pl-PL" sz="2400" dirty="0" smtClean="0">
                <a:latin typeface="Times New Roman" pitchFamily="18" charset="0"/>
                <a:cs typeface="Times New Roman" pitchFamily="18" charset="0"/>
              </a:rPr>
              <a:t>dodatkowych 5 minutach przeznaczonych na sprawdzenie poprawności przeniesienia odpowiedzi do zadań zamkniętych na kartę odpowiedzi po zakończeniu czasu przewidzianego na rozwiązanie zadań (dot. zdających, którzy mają obowiązek zaznaczenia odpowiedzi na karcie odpowiedzi),</a:t>
            </a:r>
          </a:p>
          <a:p>
            <a:pPr>
              <a:spcBef>
                <a:spcPts val="0"/>
              </a:spcBef>
              <a:buFontTx/>
              <a:buChar char="-"/>
            </a:pPr>
            <a:r>
              <a:rPr lang="pl-PL" sz="2400" dirty="0" smtClean="0">
                <a:latin typeface="Times New Roman" pitchFamily="18" charset="0"/>
                <a:cs typeface="Times New Roman" pitchFamily="18" charset="0"/>
              </a:rPr>
              <a:t>zasadach oddawania arkuszy egzaminacyjnych po zakończeniu pracy. </a:t>
            </a:r>
          </a:p>
          <a:p>
            <a:pPr>
              <a:spcBef>
                <a:spcPts val="0"/>
              </a:spcBef>
            </a:pPr>
            <a:r>
              <a:rPr lang="pl-PL" sz="2400" dirty="0" smtClean="0">
                <a:latin typeface="Times New Roman" pitchFamily="18" charset="0"/>
                <a:cs typeface="Times New Roman" pitchFamily="18" charset="0"/>
              </a:rPr>
              <a:t>Nie wcześniej niż o godzinie określonej w komunikacie– członkowie zespołu nadzorującego rozdają zdającym arkusze egzaminacyjne oraz naklejki przygotowane przez OKE. </a:t>
            </a:r>
          </a:p>
          <a:p>
            <a:pPr>
              <a:spcBef>
                <a:spcPts val="0"/>
              </a:spcBef>
            </a:pPr>
            <a:r>
              <a:rPr lang="pl-PL" sz="2400" dirty="0" smtClean="0">
                <a:latin typeface="Times New Roman" pitchFamily="18" charset="0"/>
                <a:cs typeface="Times New Roman" pitchFamily="18" charset="0"/>
              </a:rPr>
              <a:t>Po rozdaniu arkuszy PZN informuje zdających o obowiązku zapoznania się przed przystąpieniem do rozwiązywania zadań                   z instrukcją zamieszczoną na pierwszej stronie arkusza egzaminacyjnego.</a:t>
            </a:r>
            <a:endParaRPr lang="pl-PL" sz="2400" b="1" i="1" cap="none" spc="50" dirty="0" smtClean="0">
              <a:ln w="11430"/>
              <a:latin typeface="Times New Roman" pitchFamily="18" charset="0"/>
              <a:cs typeface="Times New Roman" pitchFamily="18" charset="0"/>
            </a:endParaRPr>
          </a:p>
        </p:txBody>
      </p:sp>
    </p:spTree>
  </p:cSld>
  <p:clrMapOvr>
    <a:masterClrMapping/>
  </p:clrMapOvr>
  <p:transition>
    <p:spli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FA57DFA-572F-4414-992B-57C90A7D9F6C}" type="slidenum">
              <a:rPr lang="pl-PL" smtClean="0"/>
              <a:pPr/>
              <a:t>8</a:t>
            </a:fld>
            <a:endParaRPr lang="pl-PL"/>
          </a:p>
        </p:txBody>
      </p:sp>
      <p:sp>
        <p:nvSpPr>
          <p:cNvPr id="8" name="Symbol zastępczy zawartości 2"/>
          <p:cNvSpPr>
            <a:spLocks noGrp="1"/>
          </p:cNvSpPr>
          <p:nvPr>
            <p:ph sz="quarter" idx="1"/>
          </p:nvPr>
        </p:nvSpPr>
        <p:spPr>
          <a:xfrm>
            <a:off x="490894" y="810560"/>
            <a:ext cx="8399720" cy="4008474"/>
          </a:xfrm>
        </p:spPr>
        <p:txBody>
          <a:bodyPr/>
          <a:lstStyle/>
          <a:p>
            <a:pPr algn="just">
              <a:buNone/>
            </a:pPr>
            <a:r>
              <a:rPr lang="pl-PL" sz="2000" dirty="0" smtClean="0">
                <a:latin typeface="Times New Roman" pitchFamily="18" charset="0"/>
                <a:cs typeface="Times New Roman" pitchFamily="18" charset="0"/>
              </a:rPr>
              <a:t>Kodowanie wszystkich arkuszy egzaminacyjnych będzie wiązało się</a:t>
            </a:r>
          </a:p>
          <a:p>
            <a:pPr algn="just">
              <a:buNone/>
            </a:pPr>
            <a:r>
              <a:rPr lang="pl-PL" sz="2000" dirty="0" smtClean="0">
                <a:latin typeface="Times New Roman" pitchFamily="18" charset="0"/>
                <a:cs typeface="Times New Roman" pitchFamily="18" charset="0"/>
              </a:rPr>
              <a:t>z koniecznością:</a:t>
            </a:r>
          </a:p>
          <a:p>
            <a:pPr algn="just">
              <a:buNone/>
            </a:pPr>
            <a:endParaRPr lang="pl-PL" sz="2000" dirty="0" smtClean="0"/>
          </a:p>
        </p:txBody>
      </p:sp>
      <p:sp>
        <p:nvSpPr>
          <p:cNvPr id="5" name="Prostokąt 4"/>
          <p:cNvSpPr/>
          <p:nvPr/>
        </p:nvSpPr>
        <p:spPr>
          <a:xfrm>
            <a:off x="142504" y="204251"/>
            <a:ext cx="8858992" cy="523220"/>
          </a:xfrm>
          <a:prstGeom prst="rect">
            <a:avLst/>
          </a:prstGeom>
        </p:spPr>
        <p:txBody>
          <a:bodyPr wrap="square">
            <a:spAutoFit/>
          </a:bodyPr>
          <a:lstStyle/>
          <a:p>
            <a:pPr algn="r">
              <a:buNone/>
            </a:pPr>
            <a:r>
              <a:rPr lang="pl-PL" sz="2800" b="1" spc="50" dirty="0" smtClean="0">
                <a:ln w="11430"/>
                <a:solidFill>
                  <a:srgbClr val="C00000"/>
                </a:solidFill>
                <a:effectLst>
                  <a:outerShdw blurRad="76200" dist="50800" dir="5400000" algn="tl" rotWithShape="0">
                    <a:srgbClr val="000000">
                      <a:alpha val="65000"/>
                    </a:srgbClr>
                  </a:outerShdw>
                </a:effectLst>
                <a:latin typeface="Times New Roman" pitchFamily="18" charset="0"/>
                <a:cs typeface="Times New Roman" pitchFamily="18" charset="0"/>
              </a:rPr>
              <a:t>KODOWANIE  ARKUSZA  EGZAMINACYJNEGO :</a:t>
            </a:r>
            <a:endParaRPr lang="pl-PL" sz="2800" spc="50" dirty="0" smtClean="0">
              <a:ln w="11430"/>
              <a:solidFill>
                <a:srgbClr val="C000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pic>
        <p:nvPicPr>
          <p:cNvPr id="1026" name="Picture 2" descr="eGZAMIN"/>
          <p:cNvPicPr>
            <a:picLocks noChangeAspect="1" noChangeArrowheads="1"/>
          </p:cNvPicPr>
          <p:nvPr/>
        </p:nvPicPr>
        <p:blipFill>
          <a:blip r:embed="rId2" cstate="print"/>
          <a:srcRect l="7779" t="46092" r="13100" b="11938"/>
          <a:stretch>
            <a:fillRect/>
          </a:stretch>
        </p:blipFill>
        <p:spPr bwMode="auto">
          <a:xfrm>
            <a:off x="558140" y="1638795"/>
            <a:ext cx="8395855" cy="5041075"/>
          </a:xfrm>
          <a:prstGeom prst="rect">
            <a:avLst/>
          </a:prstGeom>
          <a:noFill/>
          <a:ln w="9525">
            <a:noFill/>
            <a:miter lim="800000"/>
            <a:headEnd/>
            <a:tailEnd/>
          </a:ln>
        </p:spPr>
      </p:pic>
    </p:spTree>
  </p:cSld>
  <p:clrMapOvr>
    <a:masterClrMapping/>
  </p:clrMapOvr>
  <p:transition>
    <p:split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2"/>
          <p:cNvSpPr>
            <a:spLocks noGrp="1"/>
          </p:cNvSpPr>
          <p:nvPr>
            <p:ph type="sldNum" sz="quarter" idx="12"/>
          </p:nvPr>
        </p:nvSpPr>
        <p:spPr/>
        <p:txBody>
          <a:bodyPr/>
          <a:lstStyle/>
          <a:p>
            <a:fld id="{9FA57DFA-572F-4414-992B-57C90A7D9F6C}" type="slidenum">
              <a:rPr lang="pl-PL" smtClean="0"/>
              <a:pPr/>
              <a:t>9</a:t>
            </a:fld>
            <a:endParaRPr lang="pl-PL" dirty="0"/>
          </a:p>
        </p:txBody>
      </p:sp>
      <p:pic>
        <p:nvPicPr>
          <p:cNvPr id="2050" name="Picture 2" descr="Egzamin2"/>
          <p:cNvPicPr>
            <a:picLocks noChangeAspect="1" noChangeArrowheads="1"/>
          </p:cNvPicPr>
          <p:nvPr/>
        </p:nvPicPr>
        <p:blipFill>
          <a:blip r:embed="rId2" cstate="print"/>
          <a:srcRect l="9175" t="14621" r="6915" b="41699"/>
          <a:stretch>
            <a:fillRect/>
          </a:stretch>
        </p:blipFill>
        <p:spPr bwMode="auto">
          <a:xfrm>
            <a:off x="161868" y="190005"/>
            <a:ext cx="8590246" cy="6337012"/>
          </a:xfrm>
          <a:prstGeom prst="rect">
            <a:avLst/>
          </a:prstGeom>
          <a:noFill/>
          <a:ln w="9525">
            <a:noFill/>
            <a:miter lim="800000"/>
            <a:headEnd/>
            <a:tailEnd/>
          </a:ln>
        </p:spPr>
      </p:pic>
    </p:spTree>
  </p:cSld>
  <p:clrMapOvr>
    <a:masterClrMapping/>
  </p:clrMapOvr>
  <p:transition>
    <p:strips/>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pitał">
  <a:themeElements>
    <a:clrScheme name="Kapitał">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Kapitał">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apitał">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5379</TotalTime>
  <Words>908</Words>
  <Application>Microsoft Office PowerPoint</Application>
  <PresentationFormat>Pokaz na ekranie (4:3)</PresentationFormat>
  <Paragraphs>126</Paragraphs>
  <Slides>13</Slides>
  <Notes>2</Notes>
  <HiddenSlides>0</HiddenSlides>
  <MMClips>0</MMClips>
  <ScaleCrop>false</ScaleCrop>
  <HeadingPairs>
    <vt:vector size="4" baseType="variant">
      <vt:variant>
        <vt:lpstr>Motyw</vt:lpstr>
      </vt:variant>
      <vt:variant>
        <vt:i4>1</vt:i4>
      </vt:variant>
      <vt:variant>
        <vt:lpstr>Tytuły slajdów</vt:lpstr>
      </vt:variant>
      <vt:variant>
        <vt:i4>13</vt:i4>
      </vt:variant>
    </vt:vector>
  </HeadingPairs>
  <TitlesOfParts>
    <vt:vector size="14" baseType="lpstr">
      <vt:lpstr>Kapitał</vt:lpstr>
      <vt:lpstr>EGZAMIN  ÓSMOKLASISTY 2023</vt:lpstr>
      <vt:lpstr>Slajd 2</vt:lpstr>
      <vt:lpstr>Slajd 3</vt:lpstr>
      <vt:lpstr>Slajd 4</vt:lpstr>
      <vt:lpstr>Slajd 5</vt:lpstr>
      <vt:lpstr>Slajd 6</vt:lpstr>
      <vt:lpstr>Slajd 7</vt:lpstr>
      <vt:lpstr>Slajd 8</vt:lpstr>
      <vt:lpstr>Slajd 9</vt:lpstr>
      <vt:lpstr>  SPRAWDZENIE  KOMPLETNOŚCI  ARKUSZA  ORAZ  ZAZNACZANIE  ODPOWIEDZI</vt:lpstr>
      <vt:lpstr>Slajd 11</vt:lpstr>
      <vt:lpstr>Slajd 12</vt:lpstr>
      <vt:lpstr>Slajd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Organizacja i przeprowadzanie</dc:title>
  <dc:creator>jmatwijko</dc:creator>
  <cp:lastModifiedBy>PC</cp:lastModifiedBy>
  <cp:revision>559</cp:revision>
  <dcterms:created xsi:type="dcterms:W3CDTF">2015-01-28T08:24:04Z</dcterms:created>
  <dcterms:modified xsi:type="dcterms:W3CDTF">2023-02-16T08:05:23Z</dcterms:modified>
</cp:coreProperties>
</file>