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60" r:id="rId2"/>
    <p:sldId id="289" r:id="rId3"/>
    <p:sldId id="262" r:id="rId4"/>
    <p:sldId id="286" r:id="rId5"/>
    <p:sldId id="288" r:id="rId6"/>
    <p:sldId id="270" r:id="rId7"/>
    <p:sldId id="280" r:id="rId8"/>
    <p:sldId id="269" r:id="rId9"/>
    <p:sldId id="278" r:id="rId10"/>
    <p:sldId id="282" r:id="rId11"/>
    <p:sldId id="273" r:id="rId12"/>
    <p:sldId id="287" r:id="rId13"/>
    <p:sldId id="276" r:id="rId14"/>
    <p:sldId id="283" r:id="rId15"/>
    <p:sldId id="291" r:id="rId16"/>
    <p:sldId id="275" r:id="rId17"/>
    <p:sldId id="290" r:id="rId18"/>
    <p:sldId id="284" r:id="rId19"/>
    <p:sldId id="263" r:id="rId20"/>
    <p:sldId id="28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85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9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07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1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4/22/2021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4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1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1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8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9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3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45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chiwa.gov.pl/pl/aktualnosci/5170-229-rocznica-uchwalenia-ustawy-rz%C4%85dowej-konstytucji-3-maj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1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546A00D-748A-42CE-AB6E-C140DDA4E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7" name="Freeform: Shape 96">
            <a:extLst>
              <a:ext uri="{FF2B5EF4-FFF2-40B4-BE49-F238E27FC236}">
                <a16:creationId xmlns:a16="http://schemas.microsoft.com/office/drawing/2014/main" id="{513BF6FB-1F9C-480B-BE5F-4DFFB8E1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" y="0"/>
            <a:ext cx="12191695" cy="6858000"/>
          </a:xfrm>
          <a:custGeom>
            <a:avLst/>
            <a:gdLst>
              <a:gd name="connsiteX0" fmla="*/ 0 w 12191695"/>
              <a:gd name="connsiteY0" fmla="*/ 0 h 6858000"/>
              <a:gd name="connsiteX1" fmla="*/ 5548454 w 12191695"/>
              <a:gd name="connsiteY1" fmla="*/ 0 h 6858000"/>
              <a:gd name="connsiteX2" fmla="*/ 5563843 w 12191695"/>
              <a:gd name="connsiteY2" fmla="*/ 10445 h 6858000"/>
              <a:gd name="connsiteX3" fmla="*/ 7138082 w 12191695"/>
              <a:gd name="connsiteY3" fmla="*/ 3057689 h 6858000"/>
              <a:gd name="connsiteX4" fmla="*/ 7154546 w 12191695"/>
              <a:gd name="connsiteY4" fmla="*/ 3406140 h 6858000"/>
              <a:gd name="connsiteX5" fmla="*/ 12191695 w 12191695"/>
              <a:gd name="connsiteY5" fmla="*/ 3406140 h 6858000"/>
              <a:gd name="connsiteX6" fmla="*/ 12191695 w 12191695"/>
              <a:gd name="connsiteY6" fmla="*/ 3451860 h 6858000"/>
              <a:gd name="connsiteX7" fmla="*/ 7156706 w 12191695"/>
              <a:gd name="connsiteY7" fmla="*/ 3451860 h 6858000"/>
              <a:gd name="connsiteX8" fmla="*/ 7164741 w 12191695"/>
              <a:gd name="connsiteY8" fmla="*/ 3621913 h 6858000"/>
              <a:gd name="connsiteX9" fmla="*/ 5290392 w 12191695"/>
              <a:gd name="connsiteY9" fmla="*/ 6378742 h 6858000"/>
              <a:gd name="connsiteX10" fmla="*/ 4773743 w 12191695"/>
              <a:gd name="connsiteY10" fmla="*/ 6785068 h 6858000"/>
              <a:gd name="connsiteX11" fmla="*/ 4668580 w 12191695"/>
              <a:gd name="connsiteY11" fmla="*/ 6858000 h 6858000"/>
              <a:gd name="connsiteX12" fmla="*/ 0 w 1219169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695" h="6858000">
                <a:moveTo>
                  <a:pt x="0" y="0"/>
                </a:moveTo>
                <a:lnTo>
                  <a:pt x="5548454" y="0"/>
                </a:lnTo>
                <a:lnTo>
                  <a:pt x="5563843" y="10445"/>
                </a:lnTo>
                <a:cubicBezTo>
                  <a:pt x="6462610" y="658496"/>
                  <a:pt x="7014222" y="1765698"/>
                  <a:pt x="7138082" y="3057689"/>
                </a:cubicBezTo>
                <a:lnTo>
                  <a:pt x="7154546" y="3406140"/>
                </a:lnTo>
                <a:lnTo>
                  <a:pt x="12191695" y="3406140"/>
                </a:lnTo>
                <a:lnTo>
                  <a:pt x="12191695" y="3451860"/>
                </a:lnTo>
                <a:lnTo>
                  <a:pt x="7156706" y="3451860"/>
                </a:lnTo>
                <a:lnTo>
                  <a:pt x="7164741" y="3621913"/>
                </a:lnTo>
                <a:cubicBezTo>
                  <a:pt x="7164741" y="4971185"/>
                  <a:pt x="6236016" y="5605738"/>
                  <a:pt x="5290392" y="6378742"/>
                </a:cubicBezTo>
                <a:cubicBezTo>
                  <a:pt x="5118188" y="6519512"/>
                  <a:pt x="4947561" y="6657407"/>
                  <a:pt x="4773743" y="6785068"/>
                </a:cubicBezTo>
                <a:lnTo>
                  <a:pt x="466858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7081BCA-7E9A-44A7-9813-0061CD2F812F}"/>
              </a:ext>
            </a:extLst>
          </p:cNvPr>
          <p:cNvSpPr txBox="1"/>
          <p:nvPr/>
        </p:nvSpPr>
        <p:spPr>
          <a:xfrm>
            <a:off x="877251" y="339434"/>
            <a:ext cx="5274860" cy="3066706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5683C0D1-F390-41AE-A183-9A4332330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" y="1"/>
            <a:ext cx="12192000" cy="68579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4A790CF-D3A8-456A-8BBF-419289893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527" y="406572"/>
            <a:ext cx="2499577" cy="293243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40BF662-CF40-4CE6-8D9B-74B9C09CB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51" y="2705451"/>
            <a:ext cx="9888569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9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24E5C57-97C5-412C-A436-B2463B11EA06}"/>
              </a:ext>
            </a:extLst>
          </p:cNvPr>
          <p:cNvSpPr txBox="1"/>
          <p:nvPr/>
        </p:nvSpPr>
        <p:spPr>
          <a:xfrm>
            <a:off x="6090045" y="1346200"/>
            <a:ext cx="5624118" cy="32845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marL="0" marR="0" lvl="0" indent="0" defTabSz="914400"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3000" b="1" i="0" u="none" strike="noStrike" cap="none" spc="150" normalizeH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983837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133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23C71129-3300-4933-9311-C991EE779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542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Obraz 5" descr="Obraz zawierający osoba, ubrany&#10;&#10;Opis wygenerowany automatycznie">
            <a:extLst>
              <a:ext uri="{FF2B5EF4-FFF2-40B4-BE49-F238E27FC236}">
                <a16:creationId xmlns:a16="http://schemas.microsoft.com/office/drawing/2014/main" id="{F8B72DD1-90CB-4D68-BBE3-604EB22926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6468"/>
          <a:stretch/>
        </p:blipFill>
        <p:spPr>
          <a:xfrm>
            <a:off x="153" y="10"/>
            <a:ext cx="4705281" cy="3406578"/>
          </a:xfrm>
          <a:custGeom>
            <a:avLst/>
            <a:gdLst/>
            <a:ahLst/>
            <a:cxnLst/>
            <a:rect l="l" t="t" r="r" b="b"/>
            <a:pathLst>
              <a:path w="4705281" h="3387852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072853" y="708413"/>
                  <a:pt x="4637299" y="1928213"/>
                  <a:pt x="4704093" y="3337395"/>
                </a:cubicBezTo>
                <a:lnTo>
                  <a:pt x="4705281" y="3387852"/>
                </a:lnTo>
                <a:lnTo>
                  <a:pt x="0" y="3387852"/>
                </a:lnTo>
                <a:close/>
              </a:path>
            </a:pathLst>
          </a:cu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B088D24-EF22-4145-BA63-8F9795CBD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67" r="28564" b="-2"/>
          <a:stretch/>
        </p:blipFill>
        <p:spPr>
          <a:xfrm>
            <a:off x="20" y="3451412"/>
            <a:ext cx="4710767" cy="3406588"/>
          </a:xfrm>
          <a:custGeom>
            <a:avLst/>
            <a:gdLst/>
            <a:ahLst/>
            <a:cxnLst/>
            <a:rect l="l" t="t" r="r" b="b"/>
            <a:pathLst>
              <a:path w="4710787" h="3387852">
                <a:moveTo>
                  <a:pt x="0" y="0"/>
                </a:moveTo>
                <a:lnTo>
                  <a:pt x="4707219" y="0"/>
                </a:lnTo>
                <a:lnTo>
                  <a:pt x="4710787" y="151508"/>
                </a:lnTo>
                <a:cubicBezTo>
                  <a:pt x="4710787" y="1498983"/>
                  <a:pt x="3782062" y="2132691"/>
                  <a:pt x="2836437" y="2904666"/>
                </a:cubicBezTo>
                <a:cubicBezTo>
                  <a:pt x="2664234" y="3045249"/>
                  <a:pt x="2493607" y="3182960"/>
                  <a:pt x="2319789" y="3310451"/>
                </a:cubicBezTo>
                <a:lnTo>
                  <a:pt x="2208033" y="3387852"/>
                </a:lnTo>
                <a:lnTo>
                  <a:pt x="1994531" y="3387852"/>
                </a:lnTo>
                <a:lnTo>
                  <a:pt x="1214365" y="3387852"/>
                </a:lnTo>
                <a:lnTo>
                  <a:pt x="0" y="3387852"/>
                </a:lnTo>
                <a:close/>
              </a:path>
            </a:pathLst>
          </a:cu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F7081BCA-7E9A-44A7-9813-0061CD2F812F}"/>
              </a:ext>
            </a:extLst>
          </p:cNvPr>
          <p:cNvSpPr txBox="1"/>
          <p:nvPr/>
        </p:nvSpPr>
        <p:spPr>
          <a:xfrm>
            <a:off x="877251" y="339434"/>
            <a:ext cx="5274860" cy="3066706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DE06E3E-95E7-401E-9BD5-27E847353CA9}"/>
              </a:ext>
            </a:extLst>
          </p:cNvPr>
          <p:cNvSpPr txBox="1"/>
          <p:nvPr/>
        </p:nvSpPr>
        <p:spPr>
          <a:xfrm>
            <a:off x="5551053" y="1390428"/>
            <a:ext cx="610076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/>
              <a:t>Czynny udział w przygotowaniu Konstytucji brał również Stanisław Małachowski, </a:t>
            </a:r>
            <a:r>
              <a:rPr lang="pl-PL" sz="3200" dirty="0"/>
              <a:t>marszałek Sejmu Czteroletniego                       i zwolennik głębokich reform ustrojowych w Rzeczypospolitej.</a:t>
            </a:r>
          </a:p>
        </p:txBody>
      </p:sp>
    </p:spTree>
    <p:extLst>
      <p:ext uri="{BB962C8B-B14F-4D97-AF65-F5344CB8AC3E}">
        <p14:creationId xmlns:p14="http://schemas.microsoft.com/office/powerpoint/2010/main" val="4401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088D24-EF22-4145-BA63-8F9795CBD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52" r="22450" b="-1"/>
          <a:stretch/>
        </p:blipFill>
        <p:spPr>
          <a:xfrm>
            <a:off x="0" y="-223510"/>
            <a:ext cx="12188952" cy="6857990"/>
          </a:xfrm>
          <a:prstGeom prst="rect">
            <a:avLst/>
          </a:prstGeom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E6065BB-432D-466D-A2AC-DBECDA32A410}"/>
              </a:ext>
            </a:extLst>
          </p:cNvPr>
          <p:cNvSpPr txBox="1"/>
          <p:nvPr/>
        </p:nvSpPr>
        <p:spPr>
          <a:xfrm>
            <a:off x="2054194" y="1759018"/>
            <a:ext cx="8335010" cy="31253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2500" lnSpcReduction="20000"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5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Najważniejsze postanowienia zawarte w Konstytucji 3 Maja 1791 r.</a:t>
            </a:r>
            <a:endParaRPr lang="en-US" sz="5400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810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A33692A-0E74-4BAB-A3E8-22D6B5FB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00" r="2" b="7964"/>
          <a:stretch/>
        </p:blipFill>
        <p:spPr>
          <a:xfrm>
            <a:off x="5859657" y="0"/>
            <a:ext cx="6649073" cy="3406130"/>
          </a:xfrm>
          <a:custGeom>
            <a:avLst/>
            <a:gdLst/>
            <a:ahLst/>
            <a:cxnLst/>
            <a:rect l="l" t="t" r="r" b="b"/>
            <a:pathLst>
              <a:path w="6649073" h="3387852">
                <a:moveTo>
                  <a:pt x="0" y="0"/>
                </a:moveTo>
                <a:lnTo>
                  <a:pt x="5064418" y="0"/>
                </a:lnTo>
                <a:lnTo>
                  <a:pt x="6338666" y="0"/>
                </a:lnTo>
                <a:lnTo>
                  <a:pt x="6649073" y="0"/>
                </a:lnTo>
                <a:lnTo>
                  <a:pt x="6649073" y="3387852"/>
                </a:lnTo>
                <a:lnTo>
                  <a:pt x="6338666" y="3387852"/>
                </a:lnTo>
                <a:lnTo>
                  <a:pt x="5064418" y="3387852"/>
                </a:lnTo>
                <a:lnTo>
                  <a:pt x="1617516" y="3387852"/>
                </a:lnTo>
                <a:lnTo>
                  <a:pt x="1616328" y="3337395"/>
                </a:lnTo>
                <a:cubicBezTo>
                  <a:pt x="1549534" y="1928213"/>
                  <a:pt x="985089" y="708413"/>
                  <a:pt x="22123" y="14997"/>
                </a:cubicBezTo>
                <a:close/>
              </a:path>
            </a:pathLst>
          </a:cu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B088D24-EF22-4145-BA63-8F9795CBD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70" r="15968" b="-1"/>
          <a:stretch/>
        </p:blipFill>
        <p:spPr>
          <a:xfrm>
            <a:off x="4663497" y="3429000"/>
            <a:ext cx="7528500" cy="3429000"/>
          </a:xfrm>
          <a:custGeom>
            <a:avLst/>
            <a:gdLst/>
            <a:ahLst/>
            <a:cxnLst/>
            <a:rect l="l" t="t" r="r" b="b"/>
            <a:pathLst>
              <a:path w="7528500" h="3387852">
                <a:moveTo>
                  <a:pt x="2499187" y="0"/>
                </a:moveTo>
                <a:lnTo>
                  <a:pt x="6611755" y="0"/>
                </a:lnTo>
                <a:lnTo>
                  <a:pt x="7218398" y="0"/>
                </a:lnTo>
                <a:lnTo>
                  <a:pt x="7528500" y="0"/>
                </a:lnTo>
                <a:lnTo>
                  <a:pt x="7528500" y="3387852"/>
                </a:lnTo>
                <a:lnTo>
                  <a:pt x="7218398" y="3387852"/>
                </a:lnTo>
                <a:lnTo>
                  <a:pt x="6611755" y="3387852"/>
                </a:lnTo>
                <a:lnTo>
                  <a:pt x="0" y="3387852"/>
                </a:lnTo>
                <a:lnTo>
                  <a:pt x="111756" y="3310451"/>
                </a:lnTo>
                <a:cubicBezTo>
                  <a:pt x="285574" y="3182960"/>
                  <a:pt x="456201" y="3045249"/>
                  <a:pt x="628405" y="2904666"/>
                </a:cubicBezTo>
                <a:cubicBezTo>
                  <a:pt x="1574029" y="2132691"/>
                  <a:pt x="2502754" y="1498983"/>
                  <a:pt x="2502754" y="151508"/>
                </a:cubicBezTo>
                <a:close/>
              </a:path>
            </a:pathLst>
          </a:custGeom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1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546A00D-748A-42CE-AB6E-C140DDA4E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7" name="Freeform: Shape 96">
            <a:extLst>
              <a:ext uri="{FF2B5EF4-FFF2-40B4-BE49-F238E27FC236}">
                <a16:creationId xmlns:a16="http://schemas.microsoft.com/office/drawing/2014/main" id="{513BF6FB-1F9C-480B-BE5F-4DFFB8E1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" y="0"/>
            <a:ext cx="12191695" cy="6858000"/>
          </a:xfrm>
          <a:custGeom>
            <a:avLst/>
            <a:gdLst>
              <a:gd name="connsiteX0" fmla="*/ 0 w 12191695"/>
              <a:gd name="connsiteY0" fmla="*/ 0 h 6858000"/>
              <a:gd name="connsiteX1" fmla="*/ 5548454 w 12191695"/>
              <a:gd name="connsiteY1" fmla="*/ 0 h 6858000"/>
              <a:gd name="connsiteX2" fmla="*/ 5563843 w 12191695"/>
              <a:gd name="connsiteY2" fmla="*/ 10445 h 6858000"/>
              <a:gd name="connsiteX3" fmla="*/ 7138082 w 12191695"/>
              <a:gd name="connsiteY3" fmla="*/ 3057689 h 6858000"/>
              <a:gd name="connsiteX4" fmla="*/ 7154546 w 12191695"/>
              <a:gd name="connsiteY4" fmla="*/ 3406140 h 6858000"/>
              <a:gd name="connsiteX5" fmla="*/ 12191695 w 12191695"/>
              <a:gd name="connsiteY5" fmla="*/ 3406140 h 6858000"/>
              <a:gd name="connsiteX6" fmla="*/ 12191695 w 12191695"/>
              <a:gd name="connsiteY6" fmla="*/ 3451860 h 6858000"/>
              <a:gd name="connsiteX7" fmla="*/ 7156706 w 12191695"/>
              <a:gd name="connsiteY7" fmla="*/ 3451860 h 6858000"/>
              <a:gd name="connsiteX8" fmla="*/ 7164741 w 12191695"/>
              <a:gd name="connsiteY8" fmla="*/ 3621913 h 6858000"/>
              <a:gd name="connsiteX9" fmla="*/ 5290392 w 12191695"/>
              <a:gd name="connsiteY9" fmla="*/ 6378742 h 6858000"/>
              <a:gd name="connsiteX10" fmla="*/ 4773743 w 12191695"/>
              <a:gd name="connsiteY10" fmla="*/ 6785068 h 6858000"/>
              <a:gd name="connsiteX11" fmla="*/ 4668580 w 12191695"/>
              <a:gd name="connsiteY11" fmla="*/ 6858000 h 6858000"/>
              <a:gd name="connsiteX12" fmla="*/ 0 w 1219169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695" h="6858000">
                <a:moveTo>
                  <a:pt x="0" y="0"/>
                </a:moveTo>
                <a:lnTo>
                  <a:pt x="5548454" y="0"/>
                </a:lnTo>
                <a:lnTo>
                  <a:pt x="5563843" y="10445"/>
                </a:lnTo>
                <a:cubicBezTo>
                  <a:pt x="6462610" y="658496"/>
                  <a:pt x="7014222" y="1765698"/>
                  <a:pt x="7138082" y="3057689"/>
                </a:cubicBezTo>
                <a:lnTo>
                  <a:pt x="7154546" y="3406140"/>
                </a:lnTo>
                <a:lnTo>
                  <a:pt x="12191695" y="3406140"/>
                </a:lnTo>
                <a:lnTo>
                  <a:pt x="12191695" y="3451860"/>
                </a:lnTo>
                <a:lnTo>
                  <a:pt x="7156706" y="3451860"/>
                </a:lnTo>
                <a:lnTo>
                  <a:pt x="7164741" y="3621913"/>
                </a:lnTo>
                <a:cubicBezTo>
                  <a:pt x="7164741" y="4971185"/>
                  <a:pt x="6236016" y="5605738"/>
                  <a:pt x="5290392" y="6378742"/>
                </a:cubicBezTo>
                <a:cubicBezTo>
                  <a:pt x="5118188" y="6519512"/>
                  <a:pt x="4947561" y="6657407"/>
                  <a:pt x="4773743" y="6785068"/>
                </a:cubicBezTo>
                <a:lnTo>
                  <a:pt x="466858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7081BCA-7E9A-44A7-9813-0061CD2F812F}"/>
              </a:ext>
            </a:extLst>
          </p:cNvPr>
          <p:cNvSpPr txBox="1"/>
          <p:nvPr/>
        </p:nvSpPr>
        <p:spPr>
          <a:xfrm>
            <a:off x="877251" y="339434"/>
            <a:ext cx="5274860" cy="3066706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14E23E8-3714-4DB1-B771-5199F7BDFFD8}"/>
              </a:ext>
            </a:extLst>
          </p:cNvPr>
          <p:cNvSpPr txBox="1"/>
          <p:nvPr/>
        </p:nvSpPr>
        <p:spPr>
          <a:xfrm>
            <a:off x="457134" y="643295"/>
            <a:ext cx="6115094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/>
              <a:t>Konstytucja 3 Maja regulowała prawa                  i obowiązki  ogółu mieszkańców oraz zasady organizacji władzy państwowej</a:t>
            </a:r>
            <a:r>
              <a:rPr lang="pl-PL" sz="2000" dirty="0"/>
              <a:t>. Władza  została podzielona zgodnie z monteskiuszowską zasadą na ustawodawczą (stanowienie prawa), wykonawczą (wykonywanie prawa) i sądowniczą. Wyrazicielem woli narodu według uchwalonej Konstytucji miał być dwuizbowy Sejm. Zniesione zostało również </a:t>
            </a:r>
            <a:r>
              <a:rPr lang="pl-PL" sz="2000" i="1" dirty="0"/>
              <a:t>liberum veto,                       </a:t>
            </a:r>
            <a:r>
              <a:rPr lang="pl-PL" sz="2000" dirty="0"/>
              <a:t>a decyzje sejmu miały być podejmowane większością głosów, wprowadzono dziedziczność tronu.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Ograniczona została również w znaczący sposób </a:t>
            </a:r>
            <a:r>
              <a:rPr lang="pl-PL" sz="2000" dirty="0">
                <a:solidFill>
                  <a:prstClr val="black"/>
                </a:solidFill>
              </a:rPr>
              <a:t>demokracja szlachecka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poprzez odebranie prawa głosu               i decyzji w sprawach państwa szlachcie, która nie była w posiadaniu żadnej ziemi.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863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1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546A00D-748A-42CE-AB6E-C140DDA4E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7" name="Freeform: Shape 96">
            <a:extLst>
              <a:ext uri="{FF2B5EF4-FFF2-40B4-BE49-F238E27FC236}">
                <a16:creationId xmlns:a16="http://schemas.microsoft.com/office/drawing/2014/main" id="{513BF6FB-1F9C-480B-BE5F-4DFFB8E1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" y="0"/>
            <a:ext cx="12191695" cy="6858000"/>
          </a:xfrm>
          <a:custGeom>
            <a:avLst/>
            <a:gdLst>
              <a:gd name="connsiteX0" fmla="*/ 0 w 12191695"/>
              <a:gd name="connsiteY0" fmla="*/ 0 h 6858000"/>
              <a:gd name="connsiteX1" fmla="*/ 5548454 w 12191695"/>
              <a:gd name="connsiteY1" fmla="*/ 0 h 6858000"/>
              <a:gd name="connsiteX2" fmla="*/ 5563843 w 12191695"/>
              <a:gd name="connsiteY2" fmla="*/ 10445 h 6858000"/>
              <a:gd name="connsiteX3" fmla="*/ 7138082 w 12191695"/>
              <a:gd name="connsiteY3" fmla="*/ 3057689 h 6858000"/>
              <a:gd name="connsiteX4" fmla="*/ 7154546 w 12191695"/>
              <a:gd name="connsiteY4" fmla="*/ 3406140 h 6858000"/>
              <a:gd name="connsiteX5" fmla="*/ 12191695 w 12191695"/>
              <a:gd name="connsiteY5" fmla="*/ 3406140 h 6858000"/>
              <a:gd name="connsiteX6" fmla="*/ 12191695 w 12191695"/>
              <a:gd name="connsiteY6" fmla="*/ 3451860 h 6858000"/>
              <a:gd name="connsiteX7" fmla="*/ 7156706 w 12191695"/>
              <a:gd name="connsiteY7" fmla="*/ 3451860 h 6858000"/>
              <a:gd name="connsiteX8" fmla="*/ 7164741 w 12191695"/>
              <a:gd name="connsiteY8" fmla="*/ 3621913 h 6858000"/>
              <a:gd name="connsiteX9" fmla="*/ 5290392 w 12191695"/>
              <a:gd name="connsiteY9" fmla="*/ 6378742 h 6858000"/>
              <a:gd name="connsiteX10" fmla="*/ 4773743 w 12191695"/>
              <a:gd name="connsiteY10" fmla="*/ 6785068 h 6858000"/>
              <a:gd name="connsiteX11" fmla="*/ 4668580 w 12191695"/>
              <a:gd name="connsiteY11" fmla="*/ 6858000 h 6858000"/>
              <a:gd name="connsiteX12" fmla="*/ 0 w 1219169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695" h="6858000">
                <a:moveTo>
                  <a:pt x="0" y="0"/>
                </a:moveTo>
                <a:lnTo>
                  <a:pt x="5548454" y="0"/>
                </a:lnTo>
                <a:lnTo>
                  <a:pt x="5563843" y="10445"/>
                </a:lnTo>
                <a:cubicBezTo>
                  <a:pt x="6462610" y="658496"/>
                  <a:pt x="7014222" y="1765698"/>
                  <a:pt x="7138082" y="3057689"/>
                </a:cubicBezTo>
                <a:lnTo>
                  <a:pt x="7154546" y="3406140"/>
                </a:lnTo>
                <a:lnTo>
                  <a:pt x="12191695" y="3406140"/>
                </a:lnTo>
                <a:lnTo>
                  <a:pt x="12191695" y="3451860"/>
                </a:lnTo>
                <a:lnTo>
                  <a:pt x="7156706" y="3451860"/>
                </a:lnTo>
                <a:lnTo>
                  <a:pt x="7164741" y="3621913"/>
                </a:lnTo>
                <a:cubicBezTo>
                  <a:pt x="7164741" y="4971185"/>
                  <a:pt x="6236016" y="5605738"/>
                  <a:pt x="5290392" y="6378742"/>
                </a:cubicBezTo>
                <a:cubicBezTo>
                  <a:pt x="5118188" y="6519512"/>
                  <a:pt x="4947561" y="6657407"/>
                  <a:pt x="4773743" y="6785068"/>
                </a:cubicBezTo>
                <a:lnTo>
                  <a:pt x="466858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7081BCA-7E9A-44A7-9813-0061CD2F812F}"/>
              </a:ext>
            </a:extLst>
          </p:cNvPr>
          <p:cNvSpPr txBox="1"/>
          <p:nvPr/>
        </p:nvSpPr>
        <p:spPr>
          <a:xfrm>
            <a:off x="877251" y="339434"/>
            <a:ext cx="5274860" cy="3066706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A9D8AFC-FC0F-4D3C-9090-2254CA6C8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23722"/>
            <a:ext cx="5163894" cy="4914093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8C3A5E6-82ED-410C-A58A-E65C42E91489}"/>
              </a:ext>
            </a:extLst>
          </p:cNvPr>
          <p:cNvSpPr txBox="1"/>
          <p:nvPr/>
        </p:nvSpPr>
        <p:spPr>
          <a:xfrm>
            <a:off x="6714086" y="5641293"/>
            <a:ext cx="473496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https://www.archiwa.gov.pl/images/ustawa-rzadowa-druk.JPG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CB61780-A5B5-457C-85D1-869D5C43D99C}"/>
              </a:ext>
            </a:extLst>
          </p:cNvPr>
          <p:cNvSpPr txBox="1"/>
          <p:nvPr/>
        </p:nvSpPr>
        <p:spPr>
          <a:xfrm>
            <a:off x="731647" y="623722"/>
            <a:ext cx="473496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 skład Ustawy Rządowej – zwanej  Konstytucją 3 Maja wchodziła preambuła oraz 11 rozdziałów: </a:t>
            </a:r>
          </a:p>
          <a:p>
            <a:endParaRPr lang="pl-PL" dirty="0"/>
          </a:p>
          <a:p>
            <a:r>
              <a:rPr lang="pl-PL" sz="2000" dirty="0"/>
              <a:t>I Religia panująca</a:t>
            </a:r>
          </a:p>
          <a:p>
            <a:r>
              <a:rPr lang="pl-PL" sz="2000" dirty="0"/>
              <a:t>II Szlachta, ziemianie</a:t>
            </a:r>
          </a:p>
          <a:p>
            <a:r>
              <a:rPr lang="pl-PL" sz="2000" dirty="0"/>
              <a:t>III Miasta i mieszczanie</a:t>
            </a:r>
          </a:p>
          <a:p>
            <a:r>
              <a:rPr lang="pl-PL" sz="2000" dirty="0"/>
              <a:t>IV Chłopi włościanie</a:t>
            </a:r>
          </a:p>
          <a:p>
            <a:r>
              <a:rPr lang="pl-PL" sz="2000" dirty="0"/>
              <a:t>V Rząd czyli oznaczenie władz publicznych</a:t>
            </a:r>
          </a:p>
          <a:p>
            <a:r>
              <a:rPr lang="pl-PL" sz="2000" dirty="0"/>
              <a:t>VI Sejm czyli władza prawodawcza</a:t>
            </a:r>
          </a:p>
          <a:p>
            <a:r>
              <a:rPr lang="pl-PL" sz="2000" dirty="0"/>
              <a:t>VII Król, władza wykonawcza</a:t>
            </a:r>
          </a:p>
          <a:p>
            <a:r>
              <a:rPr lang="pl-PL" sz="2000" dirty="0"/>
              <a:t>VIII Władza sądownicza</a:t>
            </a:r>
          </a:p>
          <a:p>
            <a:r>
              <a:rPr lang="pl-PL" sz="2000" dirty="0"/>
              <a:t>IX Regencja</a:t>
            </a:r>
          </a:p>
          <a:p>
            <a:r>
              <a:rPr lang="pl-PL" sz="2000" dirty="0"/>
              <a:t>X Edukacja dzieci królewskich </a:t>
            </a:r>
          </a:p>
          <a:p>
            <a:r>
              <a:rPr lang="pl-PL" sz="2000" dirty="0"/>
              <a:t>XI Siła zbrojna narodowa </a:t>
            </a:r>
          </a:p>
        </p:txBody>
      </p:sp>
    </p:spTree>
    <p:extLst>
      <p:ext uri="{BB962C8B-B14F-4D97-AF65-F5344CB8AC3E}">
        <p14:creationId xmlns:p14="http://schemas.microsoft.com/office/powerpoint/2010/main" val="7683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A33692A-0E74-4BAB-A3E8-22D6B5FB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00" r="2" b="7964"/>
          <a:stretch/>
        </p:blipFill>
        <p:spPr>
          <a:xfrm>
            <a:off x="5542927" y="22870"/>
            <a:ext cx="6649073" cy="3406130"/>
          </a:xfrm>
          <a:custGeom>
            <a:avLst/>
            <a:gdLst/>
            <a:ahLst/>
            <a:cxnLst/>
            <a:rect l="l" t="t" r="r" b="b"/>
            <a:pathLst>
              <a:path w="6649073" h="3387852">
                <a:moveTo>
                  <a:pt x="0" y="0"/>
                </a:moveTo>
                <a:lnTo>
                  <a:pt x="5064418" y="0"/>
                </a:lnTo>
                <a:lnTo>
                  <a:pt x="6338666" y="0"/>
                </a:lnTo>
                <a:lnTo>
                  <a:pt x="6649073" y="0"/>
                </a:lnTo>
                <a:lnTo>
                  <a:pt x="6649073" y="3387852"/>
                </a:lnTo>
                <a:lnTo>
                  <a:pt x="6338666" y="3387852"/>
                </a:lnTo>
                <a:lnTo>
                  <a:pt x="5064418" y="3387852"/>
                </a:lnTo>
                <a:lnTo>
                  <a:pt x="1617516" y="3387852"/>
                </a:lnTo>
                <a:lnTo>
                  <a:pt x="1616328" y="3337395"/>
                </a:lnTo>
                <a:cubicBezTo>
                  <a:pt x="1549534" y="1928213"/>
                  <a:pt x="985089" y="708413"/>
                  <a:pt x="22123" y="14997"/>
                </a:cubicBezTo>
                <a:close/>
              </a:path>
            </a:pathLst>
          </a:cu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B088D24-EF22-4145-BA63-8F9795CBD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70" r="15968" b="-1"/>
          <a:stretch/>
        </p:blipFill>
        <p:spPr>
          <a:xfrm>
            <a:off x="4663497" y="3429000"/>
            <a:ext cx="7528500" cy="3429000"/>
          </a:xfrm>
          <a:custGeom>
            <a:avLst/>
            <a:gdLst/>
            <a:ahLst/>
            <a:cxnLst/>
            <a:rect l="l" t="t" r="r" b="b"/>
            <a:pathLst>
              <a:path w="7528500" h="3387852">
                <a:moveTo>
                  <a:pt x="2499187" y="0"/>
                </a:moveTo>
                <a:lnTo>
                  <a:pt x="6611755" y="0"/>
                </a:lnTo>
                <a:lnTo>
                  <a:pt x="7218398" y="0"/>
                </a:lnTo>
                <a:lnTo>
                  <a:pt x="7528500" y="0"/>
                </a:lnTo>
                <a:lnTo>
                  <a:pt x="7528500" y="3387852"/>
                </a:lnTo>
                <a:lnTo>
                  <a:pt x="7218398" y="3387852"/>
                </a:lnTo>
                <a:lnTo>
                  <a:pt x="6611755" y="3387852"/>
                </a:lnTo>
                <a:lnTo>
                  <a:pt x="0" y="3387852"/>
                </a:lnTo>
                <a:lnTo>
                  <a:pt x="111756" y="3310451"/>
                </a:lnTo>
                <a:cubicBezTo>
                  <a:pt x="285574" y="3182960"/>
                  <a:pt x="456201" y="3045249"/>
                  <a:pt x="628405" y="2904666"/>
                </a:cubicBezTo>
                <a:cubicBezTo>
                  <a:pt x="1574029" y="2132691"/>
                  <a:pt x="2502754" y="1498983"/>
                  <a:pt x="2502754" y="151508"/>
                </a:cubicBezTo>
                <a:close/>
              </a:path>
            </a:pathLst>
          </a:custGeom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1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546A00D-748A-42CE-AB6E-C140DDA4E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7" name="Freeform: Shape 96">
            <a:extLst>
              <a:ext uri="{FF2B5EF4-FFF2-40B4-BE49-F238E27FC236}">
                <a16:creationId xmlns:a16="http://schemas.microsoft.com/office/drawing/2014/main" id="{513BF6FB-1F9C-480B-BE5F-4DFFB8E1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" y="0"/>
            <a:ext cx="12191695" cy="6858000"/>
          </a:xfrm>
          <a:custGeom>
            <a:avLst/>
            <a:gdLst>
              <a:gd name="connsiteX0" fmla="*/ 0 w 12191695"/>
              <a:gd name="connsiteY0" fmla="*/ 0 h 6858000"/>
              <a:gd name="connsiteX1" fmla="*/ 5548454 w 12191695"/>
              <a:gd name="connsiteY1" fmla="*/ 0 h 6858000"/>
              <a:gd name="connsiteX2" fmla="*/ 5563843 w 12191695"/>
              <a:gd name="connsiteY2" fmla="*/ 10445 h 6858000"/>
              <a:gd name="connsiteX3" fmla="*/ 7138082 w 12191695"/>
              <a:gd name="connsiteY3" fmla="*/ 3057689 h 6858000"/>
              <a:gd name="connsiteX4" fmla="*/ 7154546 w 12191695"/>
              <a:gd name="connsiteY4" fmla="*/ 3406140 h 6858000"/>
              <a:gd name="connsiteX5" fmla="*/ 12191695 w 12191695"/>
              <a:gd name="connsiteY5" fmla="*/ 3406140 h 6858000"/>
              <a:gd name="connsiteX6" fmla="*/ 12191695 w 12191695"/>
              <a:gd name="connsiteY6" fmla="*/ 3451860 h 6858000"/>
              <a:gd name="connsiteX7" fmla="*/ 7156706 w 12191695"/>
              <a:gd name="connsiteY7" fmla="*/ 3451860 h 6858000"/>
              <a:gd name="connsiteX8" fmla="*/ 7164741 w 12191695"/>
              <a:gd name="connsiteY8" fmla="*/ 3621913 h 6858000"/>
              <a:gd name="connsiteX9" fmla="*/ 5290392 w 12191695"/>
              <a:gd name="connsiteY9" fmla="*/ 6378742 h 6858000"/>
              <a:gd name="connsiteX10" fmla="*/ 4773743 w 12191695"/>
              <a:gd name="connsiteY10" fmla="*/ 6785068 h 6858000"/>
              <a:gd name="connsiteX11" fmla="*/ 4668580 w 12191695"/>
              <a:gd name="connsiteY11" fmla="*/ 6858000 h 6858000"/>
              <a:gd name="connsiteX12" fmla="*/ 0 w 1219169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695" h="6858000">
                <a:moveTo>
                  <a:pt x="0" y="0"/>
                </a:moveTo>
                <a:lnTo>
                  <a:pt x="5548454" y="0"/>
                </a:lnTo>
                <a:lnTo>
                  <a:pt x="5563843" y="10445"/>
                </a:lnTo>
                <a:cubicBezTo>
                  <a:pt x="6462610" y="658496"/>
                  <a:pt x="7014222" y="1765698"/>
                  <a:pt x="7138082" y="3057689"/>
                </a:cubicBezTo>
                <a:lnTo>
                  <a:pt x="7154546" y="3406140"/>
                </a:lnTo>
                <a:lnTo>
                  <a:pt x="12191695" y="3406140"/>
                </a:lnTo>
                <a:lnTo>
                  <a:pt x="12191695" y="3451860"/>
                </a:lnTo>
                <a:lnTo>
                  <a:pt x="7156706" y="3451860"/>
                </a:lnTo>
                <a:lnTo>
                  <a:pt x="7164741" y="3621913"/>
                </a:lnTo>
                <a:cubicBezTo>
                  <a:pt x="7164741" y="4971185"/>
                  <a:pt x="6236016" y="5605738"/>
                  <a:pt x="5290392" y="6378742"/>
                </a:cubicBezTo>
                <a:cubicBezTo>
                  <a:pt x="5118188" y="6519512"/>
                  <a:pt x="4947561" y="6657407"/>
                  <a:pt x="4773743" y="6785068"/>
                </a:cubicBezTo>
                <a:lnTo>
                  <a:pt x="466858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7081BCA-7E9A-44A7-9813-0061CD2F812F}"/>
              </a:ext>
            </a:extLst>
          </p:cNvPr>
          <p:cNvSpPr txBox="1"/>
          <p:nvPr/>
        </p:nvSpPr>
        <p:spPr>
          <a:xfrm>
            <a:off x="877251" y="339434"/>
            <a:ext cx="5274860" cy="3066706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9394036-5969-4A5A-96A9-A7E2DD7E0024}"/>
              </a:ext>
            </a:extLst>
          </p:cNvPr>
          <p:cNvSpPr txBox="1"/>
          <p:nvPr/>
        </p:nvSpPr>
        <p:spPr>
          <a:xfrm>
            <a:off x="415159" y="507272"/>
            <a:ext cx="5945243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3 maja  został ogłoszony świętem  już przez samych  twórców Konstytucji.</a:t>
            </a:r>
            <a:r>
              <a:rPr lang="pl-PL" sz="2000" dirty="0">
                <a:effectLst/>
                <a:ea typeface="Times New Roman" panose="02020603050405020304" pitchFamily="18" charset="0"/>
              </a:rPr>
              <a:t>  Uchwalenie Konstytucji 3 Maja  dawało  bowiem szanse na przeprowadzenie koniecznych reform oraz wzmocnienie pozycji Polski. </a:t>
            </a:r>
          </a:p>
          <a:p>
            <a:endParaRPr lang="pl-PL" sz="2000" dirty="0">
              <a:solidFill>
                <a:srgbClr val="000000"/>
              </a:solidFill>
            </a:endParaRPr>
          </a:p>
          <a:p>
            <a:r>
              <a:rPr lang="pl-PL" sz="2000" dirty="0">
                <a:solidFill>
                  <a:srgbClr val="000000"/>
                </a:solidFill>
                <a:effectLst/>
              </a:rPr>
              <a:t>Wprowadzenie Konstytucji 3 Maja </a:t>
            </a:r>
            <a:r>
              <a:rPr lang="pl-PL" sz="2000" dirty="0">
                <a:solidFill>
                  <a:srgbClr val="000000"/>
                </a:solidFill>
              </a:rPr>
              <a:t>nie spodobało się carycy Katarzynie II.                          </a:t>
            </a:r>
            <a:r>
              <a:rPr lang="pl-PL" sz="2000" dirty="0">
                <a:solidFill>
                  <a:srgbClr val="000000"/>
                </a:solidFill>
                <a:effectLst/>
              </a:rPr>
              <a:t>Caryca wraz z częścią magnaterii zawiązała w Targowicy konfederację, podczas której Konstytucja 3 </a:t>
            </a:r>
            <a:r>
              <a:rPr lang="pl-PL" sz="2000" dirty="0">
                <a:solidFill>
                  <a:srgbClr val="000000"/>
                </a:solidFill>
              </a:rPr>
              <a:t>M</a:t>
            </a:r>
            <a:r>
              <a:rPr lang="pl-PL" sz="2000" dirty="0">
                <a:solidFill>
                  <a:srgbClr val="000000"/>
                </a:solidFill>
                <a:effectLst/>
              </a:rPr>
              <a:t>aja uznana została  za symbol zdrady narodowej. </a:t>
            </a:r>
          </a:p>
          <a:p>
            <a:endParaRPr lang="pl-PL" sz="2000" dirty="0">
              <a:solidFill>
                <a:srgbClr val="000000"/>
              </a:solidFill>
            </a:endParaRPr>
          </a:p>
          <a:p>
            <a:r>
              <a:rPr lang="pl-PL" sz="2000" dirty="0">
                <a:solidFill>
                  <a:srgbClr val="000000"/>
                </a:solidFill>
              </a:rPr>
              <a:t>Wydarzenie to  doprowadziło do </a:t>
            </a:r>
            <a:r>
              <a:rPr lang="pl-PL" sz="2000" dirty="0">
                <a:solidFill>
                  <a:srgbClr val="000000"/>
                </a:solidFill>
                <a:effectLst/>
              </a:rPr>
              <a:t>wybuchu wojny polsko-rosyjskiej w obronie Konstytucji  w 1792 roku, której skutkiem było obalenie Konstytucji oraz drugi rozbiór naszego  państwa. </a:t>
            </a:r>
            <a:endParaRPr lang="pl-PL" sz="2000" dirty="0"/>
          </a:p>
          <a:p>
            <a:br>
              <a:rPr lang="pl-PL" dirty="0"/>
            </a:b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173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088D24-EF22-4145-BA63-8F9795CBD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52" r="22450" b="-1"/>
          <a:stretch/>
        </p:blipFill>
        <p:spPr>
          <a:xfrm>
            <a:off x="3048" y="95250"/>
            <a:ext cx="12188952" cy="6857990"/>
          </a:xfrm>
          <a:prstGeom prst="rect">
            <a:avLst/>
          </a:prstGeom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E6065BB-432D-466D-A2AC-DBECDA32A410}"/>
              </a:ext>
            </a:extLst>
          </p:cNvPr>
          <p:cNvSpPr txBox="1"/>
          <p:nvPr/>
        </p:nvSpPr>
        <p:spPr>
          <a:xfrm>
            <a:off x="2054194" y="1692343"/>
            <a:ext cx="8335010" cy="31253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2500" lnSpcReduction="20000"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5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Dzień uchwalenia Konstytucji 3 Maja pierwszym polskim świętem narodowym.</a:t>
            </a:r>
            <a:endParaRPr lang="en-US" sz="5400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243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A33692A-0E74-4BAB-A3E8-22D6B5FB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00" r="2" b="7964"/>
          <a:stretch/>
        </p:blipFill>
        <p:spPr>
          <a:xfrm>
            <a:off x="5517490" y="0"/>
            <a:ext cx="6649073" cy="3406130"/>
          </a:xfrm>
          <a:custGeom>
            <a:avLst/>
            <a:gdLst/>
            <a:ahLst/>
            <a:cxnLst/>
            <a:rect l="l" t="t" r="r" b="b"/>
            <a:pathLst>
              <a:path w="6649073" h="3387852">
                <a:moveTo>
                  <a:pt x="0" y="0"/>
                </a:moveTo>
                <a:lnTo>
                  <a:pt x="5064418" y="0"/>
                </a:lnTo>
                <a:lnTo>
                  <a:pt x="6338666" y="0"/>
                </a:lnTo>
                <a:lnTo>
                  <a:pt x="6649073" y="0"/>
                </a:lnTo>
                <a:lnTo>
                  <a:pt x="6649073" y="3387852"/>
                </a:lnTo>
                <a:lnTo>
                  <a:pt x="6338666" y="3387852"/>
                </a:lnTo>
                <a:lnTo>
                  <a:pt x="5064418" y="3387852"/>
                </a:lnTo>
                <a:lnTo>
                  <a:pt x="1617516" y="3387852"/>
                </a:lnTo>
                <a:lnTo>
                  <a:pt x="1616328" y="3337395"/>
                </a:lnTo>
                <a:cubicBezTo>
                  <a:pt x="1549534" y="1928213"/>
                  <a:pt x="985089" y="708413"/>
                  <a:pt x="22123" y="14997"/>
                </a:cubicBezTo>
                <a:close/>
              </a:path>
            </a:pathLst>
          </a:cu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B088D24-EF22-4145-BA63-8F9795CBD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70" r="15968" b="-1"/>
          <a:stretch/>
        </p:blipFill>
        <p:spPr>
          <a:xfrm>
            <a:off x="4588442" y="3406140"/>
            <a:ext cx="7528500" cy="3429000"/>
          </a:xfrm>
          <a:custGeom>
            <a:avLst/>
            <a:gdLst/>
            <a:ahLst/>
            <a:cxnLst/>
            <a:rect l="l" t="t" r="r" b="b"/>
            <a:pathLst>
              <a:path w="7528500" h="3387852">
                <a:moveTo>
                  <a:pt x="2499187" y="0"/>
                </a:moveTo>
                <a:lnTo>
                  <a:pt x="6611755" y="0"/>
                </a:lnTo>
                <a:lnTo>
                  <a:pt x="7218398" y="0"/>
                </a:lnTo>
                <a:lnTo>
                  <a:pt x="7528500" y="0"/>
                </a:lnTo>
                <a:lnTo>
                  <a:pt x="7528500" y="3387852"/>
                </a:lnTo>
                <a:lnTo>
                  <a:pt x="7218398" y="3387852"/>
                </a:lnTo>
                <a:lnTo>
                  <a:pt x="6611755" y="3387852"/>
                </a:lnTo>
                <a:lnTo>
                  <a:pt x="0" y="3387852"/>
                </a:lnTo>
                <a:lnTo>
                  <a:pt x="111756" y="3310451"/>
                </a:lnTo>
                <a:cubicBezTo>
                  <a:pt x="285574" y="3182960"/>
                  <a:pt x="456201" y="3045249"/>
                  <a:pt x="628405" y="2904666"/>
                </a:cubicBezTo>
                <a:cubicBezTo>
                  <a:pt x="1574029" y="2132691"/>
                  <a:pt x="2502754" y="1498983"/>
                  <a:pt x="2502754" y="151508"/>
                </a:cubicBezTo>
                <a:close/>
              </a:path>
            </a:pathLst>
          </a:custGeom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1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546A00D-748A-42CE-AB6E-C140DDA4E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7" name="Freeform: Shape 96">
            <a:extLst>
              <a:ext uri="{FF2B5EF4-FFF2-40B4-BE49-F238E27FC236}">
                <a16:creationId xmlns:a16="http://schemas.microsoft.com/office/drawing/2014/main" id="{513BF6FB-1F9C-480B-BE5F-4DFFB8E1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" y="0"/>
            <a:ext cx="12191695" cy="6858000"/>
          </a:xfrm>
          <a:custGeom>
            <a:avLst/>
            <a:gdLst>
              <a:gd name="connsiteX0" fmla="*/ 0 w 12191695"/>
              <a:gd name="connsiteY0" fmla="*/ 0 h 6858000"/>
              <a:gd name="connsiteX1" fmla="*/ 5548454 w 12191695"/>
              <a:gd name="connsiteY1" fmla="*/ 0 h 6858000"/>
              <a:gd name="connsiteX2" fmla="*/ 5563843 w 12191695"/>
              <a:gd name="connsiteY2" fmla="*/ 10445 h 6858000"/>
              <a:gd name="connsiteX3" fmla="*/ 7138082 w 12191695"/>
              <a:gd name="connsiteY3" fmla="*/ 3057689 h 6858000"/>
              <a:gd name="connsiteX4" fmla="*/ 7154546 w 12191695"/>
              <a:gd name="connsiteY4" fmla="*/ 3406140 h 6858000"/>
              <a:gd name="connsiteX5" fmla="*/ 12191695 w 12191695"/>
              <a:gd name="connsiteY5" fmla="*/ 3406140 h 6858000"/>
              <a:gd name="connsiteX6" fmla="*/ 12191695 w 12191695"/>
              <a:gd name="connsiteY6" fmla="*/ 3451860 h 6858000"/>
              <a:gd name="connsiteX7" fmla="*/ 7156706 w 12191695"/>
              <a:gd name="connsiteY7" fmla="*/ 3451860 h 6858000"/>
              <a:gd name="connsiteX8" fmla="*/ 7164741 w 12191695"/>
              <a:gd name="connsiteY8" fmla="*/ 3621913 h 6858000"/>
              <a:gd name="connsiteX9" fmla="*/ 5290392 w 12191695"/>
              <a:gd name="connsiteY9" fmla="*/ 6378742 h 6858000"/>
              <a:gd name="connsiteX10" fmla="*/ 4773743 w 12191695"/>
              <a:gd name="connsiteY10" fmla="*/ 6785068 h 6858000"/>
              <a:gd name="connsiteX11" fmla="*/ 4668580 w 12191695"/>
              <a:gd name="connsiteY11" fmla="*/ 6858000 h 6858000"/>
              <a:gd name="connsiteX12" fmla="*/ 0 w 1219169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695" h="6858000">
                <a:moveTo>
                  <a:pt x="0" y="0"/>
                </a:moveTo>
                <a:lnTo>
                  <a:pt x="5548454" y="0"/>
                </a:lnTo>
                <a:lnTo>
                  <a:pt x="5563843" y="10445"/>
                </a:lnTo>
                <a:cubicBezTo>
                  <a:pt x="6462610" y="658496"/>
                  <a:pt x="7014222" y="1765698"/>
                  <a:pt x="7138082" y="3057689"/>
                </a:cubicBezTo>
                <a:lnTo>
                  <a:pt x="7154546" y="3406140"/>
                </a:lnTo>
                <a:lnTo>
                  <a:pt x="12191695" y="3406140"/>
                </a:lnTo>
                <a:lnTo>
                  <a:pt x="12191695" y="3451860"/>
                </a:lnTo>
                <a:lnTo>
                  <a:pt x="7156706" y="3451860"/>
                </a:lnTo>
                <a:lnTo>
                  <a:pt x="7164741" y="3621913"/>
                </a:lnTo>
                <a:cubicBezTo>
                  <a:pt x="7164741" y="4971185"/>
                  <a:pt x="6236016" y="5605738"/>
                  <a:pt x="5290392" y="6378742"/>
                </a:cubicBezTo>
                <a:cubicBezTo>
                  <a:pt x="5118188" y="6519512"/>
                  <a:pt x="4947561" y="6657407"/>
                  <a:pt x="4773743" y="6785068"/>
                </a:cubicBezTo>
                <a:lnTo>
                  <a:pt x="466858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7081BCA-7E9A-44A7-9813-0061CD2F812F}"/>
              </a:ext>
            </a:extLst>
          </p:cNvPr>
          <p:cNvSpPr txBox="1"/>
          <p:nvPr/>
        </p:nvSpPr>
        <p:spPr>
          <a:xfrm>
            <a:off x="877251" y="339434"/>
            <a:ext cx="5274860" cy="3066706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119DF8D-C5A6-4CB5-A775-8DE0E8B656A1}"/>
              </a:ext>
            </a:extLst>
          </p:cNvPr>
          <p:cNvSpPr txBox="1"/>
          <p:nvPr/>
        </p:nvSpPr>
        <p:spPr>
          <a:xfrm>
            <a:off x="417060" y="339434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29 kwietnia 1919 r.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– to dzień, w którym Sejm Ustawodawczy uznał rocznicę uchwalenia Konstytucji 3 Maja za święto narodowe odrodzonego państwa.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</a:b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„</a:t>
            </a:r>
            <a:r>
              <a:rPr kumimoji="0" lang="pl-PL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Dzień trzeci maja, jako rocznicę Konstytucji 1791 r. ustanawia się w całej Rzeczypospolitej Polskiej jako uroczyste święto po wieczne czasy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” –tak brzmi tekst przyjętej ustawy</a:t>
            </a:r>
            <a:r>
              <a:rPr lang="pl-PL" sz="2000" dirty="0">
                <a:solidFill>
                  <a:prstClr val="black"/>
                </a:solidFill>
                <a:latin typeface="Meiryo"/>
              </a:rPr>
              <a:t>.  W ten sposób oficjalnie wprowadzone zostało </a:t>
            </a:r>
            <a:r>
              <a:rPr lang="pl-PL" sz="2000" b="1" dirty="0">
                <a:solidFill>
                  <a:prstClr val="black"/>
                </a:solidFill>
                <a:latin typeface="Meiryo"/>
              </a:rPr>
              <a:t>pierwsze w historii naszego kraju święto narodowe</a:t>
            </a:r>
            <a:r>
              <a:rPr lang="pl-PL" b="1" dirty="0">
                <a:solidFill>
                  <a:prstClr val="black"/>
                </a:solidFill>
                <a:latin typeface="Meiryo"/>
              </a:rPr>
              <a:t>.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 </a:t>
            </a:r>
            <a:endParaRPr lang="pl-PL" b="1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CB553D4-E12D-410F-84C7-5664D1A65CD2}"/>
              </a:ext>
            </a:extLst>
          </p:cNvPr>
          <p:cNvSpPr txBox="1"/>
          <p:nvPr/>
        </p:nvSpPr>
        <p:spPr>
          <a:xfrm>
            <a:off x="417060" y="4271797"/>
            <a:ext cx="58789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3 maja – rocznica uchwalenia Konstytucji – to niezmiernie ważna  data w historii naszego kraju. Data ta przez lata zaborów, ale także po odzyskaniu niepodległości stała się  symbolem walki Polaków o odzyskanie suwerenności i niezawisłości państwa.</a:t>
            </a:r>
          </a:p>
        </p:txBody>
      </p:sp>
    </p:spTree>
    <p:extLst>
      <p:ext uri="{BB962C8B-B14F-4D97-AF65-F5344CB8AC3E}">
        <p14:creationId xmlns:p14="http://schemas.microsoft.com/office/powerpoint/2010/main" val="329245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088D24-EF22-4145-BA63-8F9795CBD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52" r="22450" b="-1"/>
          <a:stretch/>
        </p:blipFill>
        <p:spPr>
          <a:xfrm>
            <a:off x="0" y="0"/>
            <a:ext cx="12188952" cy="6857990"/>
          </a:xfrm>
          <a:prstGeom prst="rect">
            <a:avLst/>
          </a:prstGeom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E6065BB-432D-466D-A2AC-DBECDA32A410}"/>
              </a:ext>
            </a:extLst>
          </p:cNvPr>
          <p:cNvSpPr txBox="1"/>
          <p:nvPr/>
        </p:nvSpPr>
        <p:spPr>
          <a:xfrm>
            <a:off x="2054194" y="1692343"/>
            <a:ext cx="8335010" cy="31253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2500" lnSpcReduction="20000"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5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Jan Matejko i jego słynny obraz „Konstytucja 3 </a:t>
            </a:r>
            <a:r>
              <a:rPr lang="pl-PL" sz="5400" b="1" spc="1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Maja 1791 roku”.</a:t>
            </a:r>
            <a:endParaRPr lang="en-US" sz="5400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88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A33692A-0E74-4BAB-A3E8-22D6B5FB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00" r="2" b="7964"/>
          <a:stretch/>
        </p:blipFill>
        <p:spPr>
          <a:xfrm>
            <a:off x="5542927" y="10"/>
            <a:ext cx="6649073" cy="3406130"/>
          </a:xfrm>
          <a:custGeom>
            <a:avLst/>
            <a:gdLst/>
            <a:ahLst/>
            <a:cxnLst/>
            <a:rect l="l" t="t" r="r" b="b"/>
            <a:pathLst>
              <a:path w="6649073" h="3387852">
                <a:moveTo>
                  <a:pt x="0" y="0"/>
                </a:moveTo>
                <a:lnTo>
                  <a:pt x="5064418" y="0"/>
                </a:lnTo>
                <a:lnTo>
                  <a:pt x="6338666" y="0"/>
                </a:lnTo>
                <a:lnTo>
                  <a:pt x="6649073" y="0"/>
                </a:lnTo>
                <a:lnTo>
                  <a:pt x="6649073" y="3387852"/>
                </a:lnTo>
                <a:lnTo>
                  <a:pt x="6338666" y="3387852"/>
                </a:lnTo>
                <a:lnTo>
                  <a:pt x="5064418" y="3387852"/>
                </a:lnTo>
                <a:lnTo>
                  <a:pt x="1617516" y="3387852"/>
                </a:lnTo>
                <a:lnTo>
                  <a:pt x="1616328" y="3337395"/>
                </a:lnTo>
                <a:cubicBezTo>
                  <a:pt x="1549534" y="1928213"/>
                  <a:pt x="985089" y="708413"/>
                  <a:pt x="22123" y="14997"/>
                </a:cubicBezTo>
                <a:close/>
              </a:path>
            </a:pathLst>
          </a:cu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B088D24-EF22-4145-BA63-8F9795CBD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70" r="15968" b="-1"/>
          <a:stretch/>
        </p:blipFill>
        <p:spPr>
          <a:xfrm>
            <a:off x="4663497" y="3429000"/>
            <a:ext cx="7528500" cy="3429000"/>
          </a:xfrm>
          <a:custGeom>
            <a:avLst/>
            <a:gdLst/>
            <a:ahLst/>
            <a:cxnLst/>
            <a:rect l="l" t="t" r="r" b="b"/>
            <a:pathLst>
              <a:path w="7528500" h="3387852">
                <a:moveTo>
                  <a:pt x="2499187" y="0"/>
                </a:moveTo>
                <a:lnTo>
                  <a:pt x="6611755" y="0"/>
                </a:lnTo>
                <a:lnTo>
                  <a:pt x="7218398" y="0"/>
                </a:lnTo>
                <a:lnTo>
                  <a:pt x="7528500" y="0"/>
                </a:lnTo>
                <a:lnTo>
                  <a:pt x="7528500" y="3387852"/>
                </a:lnTo>
                <a:lnTo>
                  <a:pt x="7218398" y="3387852"/>
                </a:lnTo>
                <a:lnTo>
                  <a:pt x="6611755" y="3387852"/>
                </a:lnTo>
                <a:lnTo>
                  <a:pt x="0" y="3387852"/>
                </a:lnTo>
                <a:lnTo>
                  <a:pt x="111756" y="3310451"/>
                </a:lnTo>
                <a:cubicBezTo>
                  <a:pt x="285574" y="3182960"/>
                  <a:pt x="456201" y="3045249"/>
                  <a:pt x="628405" y="2904666"/>
                </a:cubicBezTo>
                <a:cubicBezTo>
                  <a:pt x="1574029" y="2132691"/>
                  <a:pt x="2502754" y="1498983"/>
                  <a:pt x="2502754" y="151508"/>
                </a:cubicBezTo>
                <a:close/>
              </a:path>
            </a:pathLst>
          </a:custGeom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1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546A00D-748A-42CE-AB6E-C140DDA4E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7" name="Freeform: Shape 96">
            <a:extLst>
              <a:ext uri="{FF2B5EF4-FFF2-40B4-BE49-F238E27FC236}">
                <a16:creationId xmlns:a16="http://schemas.microsoft.com/office/drawing/2014/main" id="{513BF6FB-1F9C-480B-BE5F-4DFFB8E1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" y="0"/>
            <a:ext cx="12191695" cy="6858000"/>
          </a:xfrm>
          <a:custGeom>
            <a:avLst/>
            <a:gdLst>
              <a:gd name="connsiteX0" fmla="*/ 0 w 12191695"/>
              <a:gd name="connsiteY0" fmla="*/ 0 h 6858000"/>
              <a:gd name="connsiteX1" fmla="*/ 5548454 w 12191695"/>
              <a:gd name="connsiteY1" fmla="*/ 0 h 6858000"/>
              <a:gd name="connsiteX2" fmla="*/ 5563843 w 12191695"/>
              <a:gd name="connsiteY2" fmla="*/ 10445 h 6858000"/>
              <a:gd name="connsiteX3" fmla="*/ 7138082 w 12191695"/>
              <a:gd name="connsiteY3" fmla="*/ 3057689 h 6858000"/>
              <a:gd name="connsiteX4" fmla="*/ 7154546 w 12191695"/>
              <a:gd name="connsiteY4" fmla="*/ 3406140 h 6858000"/>
              <a:gd name="connsiteX5" fmla="*/ 12191695 w 12191695"/>
              <a:gd name="connsiteY5" fmla="*/ 3406140 h 6858000"/>
              <a:gd name="connsiteX6" fmla="*/ 12191695 w 12191695"/>
              <a:gd name="connsiteY6" fmla="*/ 3451860 h 6858000"/>
              <a:gd name="connsiteX7" fmla="*/ 7156706 w 12191695"/>
              <a:gd name="connsiteY7" fmla="*/ 3451860 h 6858000"/>
              <a:gd name="connsiteX8" fmla="*/ 7164741 w 12191695"/>
              <a:gd name="connsiteY8" fmla="*/ 3621913 h 6858000"/>
              <a:gd name="connsiteX9" fmla="*/ 5290392 w 12191695"/>
              <a:gd name="connsiteY9" fmla="*/ 6378742 h 6858000"/>
              <a:gd name="connsiteX10" fmla="*/ 4773743 w 12191695"/>
              <a:gd name="connsiteY10" fmla="*/ 6785068 h 6858000"/>
              <a:gd name="connsiteX11" fmla="*/ 4668580 w 12191695"/>
              <a:gd name="connsiteY11" fmla="*/ 6858000 h 6858000"/>
              <a:gd name="connsiteX12" fmla="*/ 0 w 1219169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695" h="6858000">
                <a:moveTo>
                  <a:pt x="0" y="0"/>
                </a:moveTo>
                <a:lnTo>
                  <a:pt x="5548454" y="0"/>
                </a:lnTo>
                <a:lnTo>
                  <a:pt x="5563843" y="10445"/>
                </a:lnTo>
                <a:cubicBezTo>
                  <a:pt x="6462610" y="658496"/>
                  <a:pt x="7014222" y="1765698"/>
                  <a:pt x="7138082" y="3057689"/>
                </a:cubicBezTo>
                <a:lnTo>
                  <a:pt x="7154546" y="3406140"/>
                </a:lnTo>
                <a:lnTo>
                  <a:pt x="12191695" y="3406140"/>
                </a:lnTo>
                <a:lnTo>
                  <a:pt x="12191695" y="3451860"/>
                </a:lnTo>
                <a:lnTo>
                  <a:pt x="7156706" y="3451860"/>
                </a:lnTo>
                <a:lnTo>
                  <a:pt x="7164741" y="3621913"/>
                </a:lnTo>
                <a:cubicBezTo>
                  <a:pt x="7164741" y="4971185"/>
                  <a:pt x="6236016" y="5605738"/>
                  <a:pt x="5290392" y="6378742"/>
                </a:cubicBezTo>
                <a:cubicBezTo>
                  <a:pt x="5118188" y="6519512"/>
                  <a:pt x="4947561" y="6657407"/>
                  <a:pt x="4773743" y="6785068"/>
                </a:cubicBezTo>
                <a:lnTo>
                  <a:pt x="466858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7081BCA-7E9A-44A7-9813-0061CD2F812F}"/>
              </a:ext>
            </a:extLst>
          </p:cNvPr>
          <p:cNvSpPr txBox="1"/>
          <p:nvPr/>
        </p:nvSpPr>
        <p:spPr>
          <a:xfrm>
            <a:off x="877251" y="339434"/>
            <a:ext cx="5274860" cy="3066706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9394036-5969-4A5A-96A9-A7E2DD7E0024}"/>
              </a:ext>
            </a:extLst>
          </p:cNvPr>
          <p:cNvSpPr txBox="1"/>
          <p:nvPr/>
        </p:nvSpPr>
        <p:spPr>
          <a:xfrm>
            <a:off x="415853" y="1282036"/>
            <a:ext cx="619765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/>
              <a:t>Moment uchwalenia Konstytucji 3 Maja   utrwalił również  na swoim słynnym obrazie "Konstytucja 3 Maja 1791 roku”  wybitny polski  malarz Jan Matejko.</a:t>
            </a:r>
          </a:p>
          <a:p>
            <a:endParaRPr lang="pl-PL" sz="2000" b="1" dirty="0"/>
          </a:p>
          <a:p>
            <a:r>
              <a:rPr lang="pl-PL" sz="2000" b="1" dirty="0"/>
              <a:t>Dzieło namalowane  zostało w 1891 r. w 100-tną rocznicę uchwalenia Konstytucji. </a:t>
            </a:r>
          </a:p>
          <a:p>
            <a:endParaRPr lang="pl-PL" sz="2000" b="1" dirty="0"/>
          </a:p>
          <a:p>
            <a:r>
              <a:rPr lang="pl-PL" sz="2000" dirty="0"/>
              <a:t>Na obrazie przedstawiony został  pochód posłów z Zamku Królewskiego w Warszawie do kolegiaty św. Jana, którego celem było zaprzysiężenie z królem tekstu Konstytucji                  3 Maja.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818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15C8662-3828-4643-93CF-4F82048FD009}"/>
              </a:ext>
            </a:extLst>
          </p:cNvPr>
          <p:cNvSpPr txBox="1"/>
          <p:nvPr/>
        </p:nvSpPr>
        <p:spPr>
          <a:xfrm>
            <a:off x="904875" y="514349"/>
            <a:ext cx="1054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Uchwalenie Konstytucji 3 Maja widziane oczyma Jana Matejki (obraz z 1891 r.)</a:t>
            </a:r>
          </a:p>
        </p:txBody>
      </p:sp>
      <p:pic>
        <p:nvPicPr>
          <p:cNvPr id="3" name="Obraz 2" descr="Obraz zawierający ołtarz&#10;&#10;Opis wygenerowany automatycznie">
            <a:extLst>
              <a:ext uri="{FF2B5EF4-FFF2-40B4-BE49-F238E27FC236}">
                <a16:creationId xmlns:a16="http://schemas.microsoft.com/office/drawing/2014/main" id="{7DA601B9-F2DF-4930-BDFA-CE3A366E9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051440"/>
            <a:ext cx="10672714" cy="5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A33692A-0E74-4BAB-A3E8-22D6B5FB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00" r="2" b="7964"/>
          <a:stretch/>
        </p:blipFill>
        <p:spPr>
          <a:xfrm>
            <a:off x="5542930" y="10"/>
            <a:ext cx="6649073" cy="3406130"/>
          </a:xfrm>
          <a:custGeom>
            <a:avLst/>
            <a:gdLst/>
            <a:ahLst/>
            <a:cxnLst/>
            <a:rect l="l" t="t" r="r" b="b"/>
            <a:pathLst>
              <a:path w="6649073" h="3387852">
                <a:moveTo>
                  <a:pt x="0" y="0"/>
                </a:moveTo>
                <a:lnTo>
                  <a:pt x="5064418" y="0"/>
                </a:lnTo>
                <a:lnTo>
                  <a:pt x="6338666" y="0"/>
                </a:lnTo>
                <a:lnTo>
                  <a:pt x="6649073" y="0"/>
                </a:lnTo>
                <a:lnTo>
                  <a:pt x="6649073" y="3387852"/>
                </a:lnTo>
                <a:lnTo>
                  <a:pt x="6338666" y="3387852"/>
                </a:lnTo>
                <a:lnTo>
                  <a:pt x="5064418" y="3387852"/>
                </a:lnTo>
                <a:lnTo>
                  <a:pt x="1617516" y="3387852"/>
                </a:lnTo>
                <a:lnTo>
                  <a:pt x="1616328" y="3337395"/>
                </a:lnTo>
                <a:cubicBezTo>
                  <a:pt x="1549534" y="1928213"/>
                  <a:pt x="985089" y="708413"/>
                  <a:pt x="22123" y="14997"/>
                </a:cubicBezTo>
                <a:close/>
              </a:path>
            </a:pathLst>
          </a:cu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B088D24-EF22-4145-BA63-8F9795CBD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70" r="15968" b="-1"/>
          <a:stretch/>
        </p:blipFill>
        <p:spPr>
          <a:xfrm>
            <a:off x="4663497" y="3429000"/>
            <a:ext cx="7528500" cy="3429000"/>
          </a:xfrm>
          <a:custGeom>
            <a:avLst/>
            <a:gdLst/>
            <a:ahLst/>
            <a:cxnLst/>
            <a:rect l="l" t="t" r="r" b="b"/>
            <a:pathLst>
              <a:path w="7528500" h="3387852">
                <a:moveTo>
                  <a:pt x="2499187" y="0"/>
                </a:moveTo>
                <a:lnTo>
                  <a:pt x="6611755" y="0"/>
                </a:lnTo>
                <a:lnTo>
                  <a:pt x="7218398" y="0"/>
                </a:lnTo>
                <a:lnTo>
                  <a:pt x="7528500" y="0"/>
                </a:lnTo>
                <a:lnTo>
                  <a:pt x="7528500" y="3387852"/>
                </a:lnTo>
                <a:lnTo>
                  <a:pt x="7218398" y="3387852"/>
                </a:lnTo>
                <a:lnTo>
                  <a:pt x="6611755" y="3387852"/>
                </a:lnTo>
                <a:lnTo>
                  <a:pt x="0" y="3387852"/>
                </a:lnTo>
                <a:lnTo>
                  <a:pt x="111756" y="3310451"/>
                </a:lnTo>
                <a:cubicBezTo>
                  <a:pt x="285574" y="3182960"/>
                  <a:pt x="456201" y="3045249"/>
                  <a:pt x="628405" y="2904666"/>
                </a:cubicBezTo>
                <a:cubicBezTo>
                  <a:pt x="1574029" y="2132691"/>
                  <a:pt x="2502754" y="1498983"/>
                  <a:pt x="2502754" y="151508"/>
                </a:cubicBezTo>
                <a:close/>
              </a:path>
            </a:pathLst>
          </a:custGeom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1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546A00D-748A-42CE-AB6E-C140DDA4E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7" name="Freeform: Shape 96">
            <a:extLst>
              <a:ext uri="{FF2B5EF4-FFF2-40B4-BE49-F238E27FC236}">
                <a16:creationId xmlns:a16="http://schemas.microsoft.com/office/drawing/2014/main" id="{513BF6FB-1F9C-480B-BE5F-4DFFB8E1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" y="0"/>
            <a:ext cx="12191695" cy="6858000"/>
          </a:xfrm>
          <a:custGeom>
            <a:avLst/>
            <a:gdLst>
              <a:gd name="connsiteX0" fmla="*/ 0 w 12191695"/>
              <a:gd name="connsiteY0" fmla="*/ 0 h 6858000"/>
              <a:gd name="connsiteX1" fmla="*/ 5548454 w 12191695"/>
              <a:gd name="connsiteY1" fmla="*/ 0 h 6858000"/>
              <a:gd name="connsiteX2" fmla="*/ 5563843 w 12191695"/>
              <a:gd name="connsiteY2" fmla="*/ 10445 h 6858000"/>
              <a:gd name="connsiteX3" fmla="*/ 7138082 w 12191695"/>
              <a:gd name="connsiteY3" fmla="*/ 3057689 h 6858000"/>
              <a:gd name="connsiteX4" fmla="*/ 7154546 w 12191695"/>
              <a:gd name="connsiteY4" fmla="*/ 3406140 h 6858000"/>
              <a:gd name="connsiteX5" fmla="*/ 12191695 w 12191695"/>
              <a:gd name="connsiteY5" fmla="*/ 3406140 h 6858000"/>
              <a:gd name="connsiteX6" fmla="*/ 12191695 w 12191695"/>
              <a:gd name="connsiteY6" fmla="*/ 3451860 h 6858000"/>
              <a:gd name="connsiteX7" fmla="*/ 7156706 w 12191695"/>
              <a:gd name="connsiteY7" fmla="*/ 3451860 h 6858000"/>
              <a:gd name="connsiteX8" fmla="*/ 7164741 w 12191695"/>
              <a:gd name="connsiteY8" fmla="*/ 3621913 h 6858000"/>
              <a:gd name="connsiteX9" fmla="*/ 5290392 w 12191695"/>
              <a:gd name="connsiteY9" fmla="*/ 6378742 h 6858000"/>
              <a:gd name="connsiteX10" fmla="*/ 4773743 w 12191695"/>
              <a:gd name="connsiteY10" fmla="*/ 6785068 h 6858000"/>
              <a:gd name="connsiteX11" fmla="*/ 4668580 w 12191695"/>
              <a:gd name="connsiteY11" fmla="*/ 6858000 h 6858000"/>
              <a:gd name="connsiteX12" fmla="*/ 0 w 1219169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695" h="6858000">
                <a:moveTo>
                  <a:pt x="0" y="0"/>
                </a:moveTo>
                <a:lnTo>
                  <a:pt x="5548454" y="0"/>
                </a:lnTo>
                <a:lnTo>
                  <a:pt x="5563843" y="10445"/>
                </a:lnTo>
                <a:cubicBezTo>
                  <a:pt x="6462610" y="658496"/>
                  <a:pt x="7014222" y="1765698"/>
                  <a:pt x="7138082" y="3057689"/>
                </a:cubicBezTo>
                <a:lnTo>
                  <a:pt x="7154546" y="3406140"/>
                </a:lnTo>
                <a:lnTo>
                  <a:pt x="12191695" y="3406140"/>
                </a:lnTo>
                <a:lnTo>
                  <a:pt x="12191695" y="3451860"/>
                </a:lnTo>
                <a:lnTo>
                  <a:pt x="7156706" y="3451860"/>
                </a:lnTo>
                <a:lnTo>
                  <a:pt x="7164741" y="3621913"/>
                </a:lnTo>
                <a:cubicBezTo>
                  <a:pt x="7164741" y="4971185"/>
                  <a:pt x="6236016" y="5605738"/>
                  <a:pt x="5290392" y="6378742"/>
                </a:cubicBezTo>
                <a:cubicBezTo>
                  <a:pt x="5118188" y="6519512"/>
                  <a:pt x="4947561" y="6657407"/>
                  <a:pt x="4773743" y="6785068"/>
                </a:cubicBezTo>
                <a:lnTo>
                  <a:pt x="466858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7081BCA-7E9A-44A7-9813-0061CD2F812F}"/>
              </a:ext>
            </a:extLst>
          </p:cNvPr>
          <p:cNvSpPr txBox="1"/>
          <p:nvPr/>
        </p:nvSpPr>
        <p:spPr>
          <a:xfrm>
            <a:off x="877251" y="339434"/>
            <a:ext cx="5274860" cy="3066706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9B40F2A-717D-4957-BC6E-5FEE57118188}"/>
              </a:ext>
            </a:extLst>
          </p:cNvPr>
          <p:cNvSpPr txBox="1"/>
          <p:nvPr/>
        </p:nvSpPr>
        <p:spPr>
          <a:xfrm>
            <a:off x="708060" y="1205537"/>
            <a:ext cx="51919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Ustawa Rządowa </a:t>
            </a:r>
            <a:r>
              <a:rPr lang="pl-PL" sz="2000" dirty="0"/>
              <a:t>zwana dziś  </a:t>
            </a:r>
            <a:r>
              <a:rPr lang="pl-PL" sz="2000" b="1" dirty="0"/>
              <a:t>Konstytucją </a:t>
            </a:r>
            <a:r>
              <a:rPr lang="pl-PL" sz="2000" b="1"/>
              <a:t>3 Maja</a:t>
            </a:r>
            <a:r>
              <a:rPr lang="pl-PL" sz="2000"/>
              <a:t> </a:t>
            </a:r>
            <a:r>
              <a:rPr lang="pl-PL" sz="2000" dirty="0"/>
              <a:t>uchwalona została przez </a:t>
            </a:r>
            <a:r>
              <a:rPr lang="pl-PL" sz="2000" b="1" dirty="0"/>
              <a:t>Sejm Czteroletni zwany również Wielkim w 1791 roku</a:t>
            </a:r>
            <a:r>
              <a:rPr lang="pl-PL" sz="2000" dirty="0"/>
              <a:t>. </a:t>
            </a:r>
          </a:p>
          <a:p>
            <a:r>
              <a:rPr lang="pl-PL" sz="2000" dirty="0"/>
              <a:t>Celem jej  uchwalenia była próba reformy polskiego ustroju politycznego.</a:t>
            </a:r>
          </a:p>
          <a:p>
            <a:r>
              <a:rPr lang="pl-PL" sz="2000" dirty="0"/>
              <a:t>Była pierwszą w Europie i drugą na świecie (po amerykańskiej z 1787 roku) bardzo  nowoczesną i postępową konstytucją.</a:t>
            </a:r>
          </a:p>
          <a:p>
            <a:pPr algn="just"/>
            <a:endParaRPr lang="pl-PL" sz="2000" b="1" dirty="0"/>
          </a:p>
          <a:p>
            <a:pPr algn="just"/>
            <a:r>
              <a:rPr lang="pl-PL" sz="2000" b="1" dirty="0"/>
              <a:t>Konstytucja 3 Maja  jest jednym                    z  najważniejszych aktów w historii Polski i  powodem dumy  Polaków.</a:t>
            </a:r>
          </a:p>
        </p:txBody>
      </p:sp>
    </p:spTree>
    <p:extLst>
      <p:ext uri="{BB962C8B-B14F-4D97-AF65-F5344CB8AC3E}">
        <p14:creationId xmlns:p14="http://schemas.microsoft.com/office/powerpoint/2010/main" val="41309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CC2947-C51E-4E11-A81F-5A993EAA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1038225"/>
            <a:ext cx="8770571" cy="749264"/>
          </a:xfrm>
        </p:spPr>
        <p:txBody>
          <a:bodyPr>
            <a:normAutofit/>
          </a:bodyPr>
          <a:lstStyle/>
          <a:p>
            <a:r>
              <a:rPr lang="pl-PL" sz="1800" dirty="0"/>
              <a:t>W prezentacji wykorzystano materiały ze stron: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04699E-6957-43D9-B499-C0893624B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9500235" cy="3651504"/>
          </a:xfrm>
        </p:spPr>
        <p:txBody>
          <a:bodyPr/>
          <a:lstStyle/>
          <a:p>
            <a:r>
              <a:rPr lang="pl-PL" sz="14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https://www.archiwa.gov.pl/pl/aktualnosci/5170-229-rocznica-uchwalenia-ustawy-rz%C4%85dowej-konstytucji-3-maja</a:t>
            </a:r>
            <a:endParaRPr lang="pl-PL" sz="1400" u="sng" dirty="0">
              <a:solidFill>
                <a:schemeClr val="tx1"/>
              </a:solidFill>
            </a:endParaRPr>
          </a:p>
          <a:p>
            <a:endParaRPr lang="pl-PL" sz="1400" u="sng" dirty="0"/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203B7C4-B9F2-425A-8D1C-351CCDCB3B17}"/>
              </a:ext>
            </a:extLst>
          </p:cNvPr>
          <p:cNvSpPr txBox="1"/>
          <p:nvPr/>
        </p:nvSpPr>
        <p:spPr>
          <a:xfrm>
            <a:off x="1920240" y="3429000"/>
            <a:ext cx="8900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https://epodreczniki.pl/a/konstytucja-3-maja/D14citlTB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6EF6E87-0791-4CC9-BD23-41E614821007}"/>
              </a:ext>
            </a:extLst>
          </p:cNvPr>
          <p:cNvSpPr txBox="1"/>
          <p:nvPr/>
        </p:nvSpPr>
        <p:spPr>
          <a:xfrm>
            <a:off x="1628775" y="5829300"/>
            <a:ext cx="797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Opracowanie: Szkolna Drużyna Harcerska </a:t>
            </a:r>
          </a:p>
        </p:txBody>
      </p:sp>
    </p:spTree>
    <p:extLst>
      <p:ext uri="{BB962C8B-B14F-4D97-AF65-F5344CB8AC3E}">
        <p14:creationId xmlns:p14="http://schemas.microsoft.com/office/powerpoint/2010/main" val="42983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088D24-EF22-4145-BA63-8F9795CBD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52" r="22450" b="-1"/>
          <a:stretch/>
        </p:blipFill>
        <p:spPr>
          <a:xfrm>
            <a:off x="30215" y="0"/>
            <a:ext cx="12188952" cy="6857990"/>
          </a:xfrm>
          <a:prstGeom prst="rect">
            <a:avLst/>
          </a:prstGeom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E6065BB-432D-466D-A2AC-DBECDA32A410}"/>
              </a:ext>
            </a:extLst>
          </p:cNvPr>
          <p:cNvSpPr txBox="1"/>
          <p:nvPr/>
        </p:nvSpPr>
        <p:spPr>
          <a:xfrm>
            <a:off x="1888674" y="157548"/>
            <a:ext cx="8833751" cy="4140132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spc="1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W </a:t>
            </a:r>
            <a:r>
              <a:rPr lang="en-US" sz="4200" b="1" spc="1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jakich</a:t>
            </a:r>
            <a:r>
              <a:rPr lang="en-US" sz="4200" b="1" spc="1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200" b="1" spc="1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okolicznościach</a:t>
            </a:r>
            <a:r>
              <a:rPr lang="en-US" sz="4200" b="1" spc="1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200" b="1" spc="1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doszło</a:t>
            </a:r>
            <a:r>
              <a:rPr lang="en-US" sz="4200" b="1" spc="1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do </a:t>
            </a:r>
            <a:r>
              <a:rPr lang="en-US" sz="4200" b="1" spc="1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uchwalenia</a:t>
            </a:r>
            <a:r>
              <a:rPr lang="en-US" sz="4200" b="1" spc="1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200" b="1" spc="1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Konstytucji</a:t>
            </a:r>
            <a:r>
              <a:rPr lang="en-US" sz="4200" b="1" spc="1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pl-PL" sz="4200" b="1" spc="1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3 </a:t>
            </a:r>
            <a:r>
              <a:rPr lang="pl-PL" sz="42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4200" b="1" spc="15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aja</a:t>
            </a:r>
            <a:r>
              <a:rPr lang="en-US" sz="4200" b="1" spc="15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?</a:t>
            </a:r>
            <a:endParaRPr lang="en-US" sz="4200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56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A33692A-0E74-4BAB-A3E8-22D6B5FB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00" r="2" b="7964"/>
          <a:stretch/>
        </p:blipFill>
        <p:spPr>
          <a:xfrm>
            <a:off x="5859657" y="0"/>
            <a:ext cx="6332343" cy="3406130"/>
          </a:xfrm>
          <a:custGeom>
            <a:avLst/>
            <a:gdLst/>
            <a:ahLst/>
            <a:cxnLst/>
            <a:rect l="l" t="t" r="r" b="b"/>
            <a:pathLst>
              <a:path w="6649073" h="3387852">
                <a:moveTo>
                  <a:pt x="0" y="0"/>
                </a:moveTo>
                <a:lnTo>
                  <a:pt x="5064418" y="0"/>
                </a:lnTo>
                <a:lnTo>
                  <a:pt x="6338666" y="0"/>
                </a:lnTo>
                <a:lnTo>
                  <a:pt x="6649073" y="0"/>
                </a:lnTo>
                <a:lnTo>
                  <a:pt x="6649073" y="3387852"/>
                </a:lnTo>
                <a:lnTo>
                  <a:pt x="6338666" y="3387852"/>
                </a:lnTo>
                <a:lnTo>
                  <a:pt x="5064418" y="3387852"/>
                </a:lnTo>
                <a:lnTo>
                  <a:pt x="1617516" y="3387852"/>
                </a:lnTo>
                <a:lnTo>
                  <a:pt x="1616328" y="3337395"/>
                </a:lnTo>
                <a:cubicBezTo>
                  <a:pt x="1549534" y="1928213"/>
                  <a:pt x="985089" y="708413"/>
                  <a:pt x="22123" y="14997"/>
                </a:cubicBezTo>
                <a:close/>
              </a:path>
            </a:pathLst>
          </a:cu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B088D24-EF22-4145-BA63-8F9795CBD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70" r="15968" b="-1"/>
          <a:stretch/>
        </p:blipFill>
        <p:spPr>
          <a:xfrm>
            <a:off x="4663497" y="3429000"/>
            <a:ext cx="7528500" cy="3429000"/>
          </a:xfrm>
          <a:custGeom>
            <a:avLst/>
            <a:gdLst/>
            <a:ahLst/>
            <a:cxnLst/>
            <a:rect l="l" t="t" r="r" b="b"/>
            <a:pathLst>
              <a:path w="7528500" h="3387852">
                <a:moveTo>
                  <a:pt x="2499187" y="0"/>
                </a:moveTo>
                <a:lnTo>
                  <a:pt x="6611755" y="0"/>
                </a:lnTo>
                <a:lnTo>
                  <a:pt x="7218398" y="0"/>
                </a:lnTo>
                <a:lnTo>
                  <a:pt x="7528500" y="0"/>
                </a:lnTo>
                <a:lnTo>
                  <a:pt x="7528500" y="3387852"/>
                </a:lnTo>
                <a:lnTo>
                  <a:pt x="7218398" y="3387852"/>
                </a:lnTo>
                <a:lnTo>
                  <a:pt x="6611755" y="3387852"/>
                </a:lnTo>
                <a:lnTo>
                  <a:pt x="0" y="3387852"/>
                </a:lnTo>
                <a:lnTo>
                  <a:pt x="111756" y="3310451"/>
                </a:lnTo>
                <a:cubicBezTo>
                  <a:pt x="285574" y="3182960"/>
                  <a:pt x="456201" y="3045249"/>
                  <a:pt x="628405" y="2904666"/>
                </a:cubicBezTo>
                <a:cubicBezTo>
                  <a:pt x="1574029" y="2132691"/>
                  <a:pt x="2502754" y="1498983"/>
                  <a:pt x="2502754" y="151508"/>
                </a:cubicBezTo>
                <a:close/>
              </a:path>
            </a:pathLst>
          </a:custGeom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1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546A00D-748A-42CE-AB6E-C140DDA4E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7" name="Freeform: Shape 96">
            <a:extLst>
              <a:ext uri="{FF2B5EF4-FFF2-40B4-BE49-F238E27FC236}">
                <a16:creationId xmlns:a16="http://schemas.microsoft.com/office/drawing/2014/main" id="{513BF6FB-1F9C-480B-BE5F-4DFFB8E1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" y="0"/>
            <a:ext cx="12191695" cy="6858000"/>
          </a:xfrm>
          <a:custGeom>
            <a:avLst/>
            <a:gdLst>
              <a:gd name="connsiteX0" fmla="*/ 0 w 12191695"/>
              <a:gd name="connsiteY0" fmla="*/ 0 h 6858000"/>
              <a:gd name="connsiteX1" fmla="*/ 5548454 w 12191695"/>
              <a:gd name="connsiteY1" fmla="*/ 0 h 6858000"/>
              <a:gd name="connsiteX2" fmla="*/ 5563843 w 12191695"/>
              <a:gd name="connsiteY2" fmla="*/ 10445 h 6858000"/>
              <a:gd name="connsiteX3" fmla="*/ 7138082 w 12191695"/>
              <a:gd name="connsiteY3" fmla="*/ 3057689 h 6858000"/>
              <a:gd name="connsiteX4" fmla="*/ 7154546 w 12191695"/>
              <a:gd name="connsiteY4" fmla="*/ 3406140 h 6858000"/>
              <a:gd name="connsiteX5" fmla="*/ 12191695 w 12191695"/>
              <a:gd name="connsiteY5" fmla="*/ 3406140 h 6858000"/>
              <a:gd name="connsiteX6" fmla="*/ 12191695 w 12191695"/>
              <a:gd name="connsiteY6" fmla="*/ 3451860 h 6858000"/>
              <a:gd name="connsiteX7" fmla="*/ 7156706 w 12191695"/>
              <a:gd name="connsiteY7" fmla="*/ 3451860 h 6858000"/>
              <a:gd name="connsiteX8" fmla="*/ 7164741 w 12191695"/>
              <a:gd name="connsiteY8" fmla="*/ 3621913 h 6858000"/>
              <a:gd name="connsiteX9" fmla="*/ 5290392 w 12191695"/>
              <a:gd name="connsiteY9" fmla="*/ 6378742 h 6858000"/>
              <a:gd name="connsiteX10" fmla="*/ 4773743 w 12191695"/>
              <a:gd name="connsiteY10" fmla="*/ 6785068 h 6858000"/>
              <a:gd name="connsiteX11" fmla="*/ 4668580 w 12191695"/>
              <a:gd name="connsiteY11" fmla="*/ 6858000 h 6858000"/>
              <a:gd name="connsiteX12" fmla="*/ 0 w 1219169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695" h="6858000">
                <a:moveTo>
                  <a:pt x="0" y="0"/>
                </a:moveTo>
                <a:lnTo>
                  <a:pt x="5548454" y="0"/>
                </a:lnTo>
                <a:lnTo>
                  <a:pt x="5563843" y="10445"/>
                </a:lnTo>
                <a:cubicBezTo>
                  <a:pt x="6462610" y="658496"/>
                  <a:pt x="7014222" y="1765698"/>
                  <a:pt x="7138082" y="3057689"/>
                </a:cubicBezTo>
                <a:lnTo>
                  <a:pt x="7154546" y="3406140"/>
                </a:lnTo>
                <a:lnTo>
                  <a:pt x="12191695" y="3406140"/>
                </a:lnTo>
                <a:lnTo>
                  <a:pt x="12191695" y="3451860"/>
                </a:lnTo>
                <a:lnTo>
                  <a:pt x="7156706" y="3451860"/>
                </a:lnTo>
                <a:lnTo>
                  <a:pt x="7164741" y="3621913"/>
                </a:lnTo>
                <a:cubicBezTo>
                  <a:pt x="7164741" y="4971185"/>
                  <a:pt x="6236016" y="5605738"/>
                  <a:pt x="5290392" y="6378742"/>
                </a:cubicBezTo>
                <a:cubicBezTo>
                  <a:pt x="5118188" y="6519512"/>
                  <a:pt x="4947561" y="6657407"/>
                  <a:pt x="4773743" y="6785068"/>
                </a:cubicBezTo>
                <a:lnTo>
                  <a:pt x="466858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7081BCA-7E9A-44A7-9813-0061CD2F812F}"/>
              </a:ext>
            </a:extLst>
          </p:cNvPr>
          <p:cNvSpPr txBox="1"/>
          <p:nvPr/>
        </p:nvSpPr>
        <p:spPr>
          <a:xfrm>
            <a:off x="877251" y="339434"/>
            <a:ext cx="5274860" cy="3066706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29929A9-E41A-4DD7-A34C-20A147EA40BF}"/>
              </a:ext>
            </a:extLst>
          </p:cNvPr>
          <p:cNvSpPr txBox="1"/>
          <p:nvPr/>
        </p:nvSpPr>
        <p:spPr>
          <a:xfrm>
            <a:off x="765013" y="438557"/>
            <a:ext cx="538709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effectLst/>
              </a:rPr>
              <a:t>Uchwalenie Konstytucji 3 Maja                                         nierozerwalnie związane jest                        z kryzysem demokracji szlacheckiej</a:t>
            </a:r>
            <a:r>
              <a:rPr lang="pl-PL" sz="2000" dirty="0">
                <a:effectLst/>
              </a:rPr>
              <a:t>, którego początek datuje się na połowę </a:t>
            </a:r>
            <a:r>
              <a:rPr lang="pl-PL" sz="2000" dirty="0"/>
              <a:t>XVII wieku.                                       </a:t>
            </a:r>
          </a:p>
          <a:p>
            <a:endParaRPr lang="pl-PL" sz="2000" dirty="0"/>
          </a:p>
          <a:p>
            <a:r>
              <a:rPr lang="pl-PL" sz="2000" b="1" dirty="0"/>
              <a:t>Słynne </a:t>
            </a:r>
            <a:r>
              <a:rPr lang="pl-PL" sz="2000" b="1" i="1" dirty="0"/>
              <a:t>liberum veto </a:t>
            </a:r>
            <a:r>
              <a:rPr lang="pl-PL" sz="2000" b="1" dirty="0"/>
              <a:t>uniemożliwiało skuteczne przeprowadzanie reform</a:t>
            </a:r>
            <a:r>
              <a:rPr lang="pl-PL" sz="2000" dirty="0"/>
              <a:t>, ponieważ przyznawało każdemu                         z posłów  prawo zerwania sejmu                                 i unieważnienia wszystkich podjętych na nim ustaw. </a:t>
            </a:r>
          </a:p>
          <a:p>
            <a:endParaRPr lang="pl-PL" sz="2000" dirty="0"/>
          </a:p>
          <a:p>
            <a:r>
              <a:rPr lang="pl-PL" sz="2000" b="1" dirty="0"/>
              <a:t>XVII wiek – to również czas,                        w którym  w sprawy wewnętrzne naszego państwa  coraz częściej ingerowały </a:t>
            </a:r>
            <a:r>
              <a:rPr lang="pl-PL" sz="2000" b="1" dirty="0" err="1"/>
              <a:t>Rosja,Prusy</a:t>
            </a:r>
            <a:r>
              <a:rPr lang="pl-PL" sz="2000" b="1" dirty="0"/>
              <a:t> i </a:t>
            </a:r>
            <a:r>
              <a:rPr lang="pl-PL" sz="2000" b="1" dirty="0" err="1"/>
              <a:t>Austra</a:t>
            </a:r>
            <a:r>
              <a:rPr lang="pl-PL" sz="2000" dirty="0"/>
              <a:t>, </a:t>
            </a:r>
            <a:r>
              <a:rPr lang="pl-PL" sz="2000" dirty="0">
                <a:effectLst/>
              </a:rPr>
              <a:t>które  nieustannie dążyły do </a:t>
            </a:r>
            <a:r>
              <a:rPr lang="pl-PL" sz="2000" dirty="0"/>
              <a:t>osłabienia Rzeczpospolitej. </a:t>
            </a:r>
          </a:p>
        </p:txBody>
      </p:sp>
    </p:spTree>
    <p:extLst>
      <p:ext uri="{BB962C8B-B14F-4D97-AF65-F5344CB8AC3E}">
        <p14:creationId xmlns:p14="http://schemas.microsoft.com/office/powerpoint/2010/main" val="36740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088D24-EF22-4145-BA63-8F9795CBD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70" r="15968" b="-1"/>
          <a:stretch/>
        </p:blipFill>
        <p:spPr>
          <a:xfrm>
            <a:off x="4697206" y="3378134"/>
            <a:ext cx="7528500" cy="3429000"/>
          </a:xfrm>
          <a:custGeom>
            <a:avLst/>
            <a:gdLst/>
            <a:ahLst/>
            <a:cxnLst/>
            <a:rect l="l" t="t" r="r" b="b"/>
            <a:pathLst>
              <a:path w="7528500" h="3387852">
                <a:moveTo>
                  <a:pt x="2499187" y="0"/>
                </a:moveTo>
                <a:lnTo>
                  <a:pt x="6611755" y="0"/>
                </a:lnTo>
                <a:lnTo>
                  <a:pt x="7218398" y="0"/>
                </a:lnTo>
                <a:lnTo>
                  <a:pt x="7528500" y="0"/>
                </a:lnTo>
                <a:lnTo>
                  <a:pt x="7528500" y="3387852"/>
                </a:lnTo>
                <a:lnTo>
                  <a:pt x="7218398" y="3387852"/>
                </a:lnTo>
                <a:lnTo>
                  <a:pt x="6611755" y="3387852"/>
                </a:lnTo>
                <a:lnTo>
                  <a:pt x="0" y="3387852"/>
                </a:lnTo>
                <a:lnTo>
                  <a:pt x="111756" y="3310451"/>
                </a:lnTo>
                <a:cubicBezTo>
                  <a:pt x="285574" y="3182960"/>
                  <a:pt x="456201" y="3045249"/>
                  <a:pt x="628405" y="2904666"/>
                </a:cubicBezTo>
                <a:cubicBezTo>
                  <a:pt x="1574029" y="2132691"/>
                  <a:pt x="2502754" y="1498983"/>
                  <a:pt x="2502754" y="151508"/>
                </a:cubicBezTo>
                <a:close/>
              </a:path>
            </a:pathLst>
          </a:custGeom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1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8546A00D-748A-42CE-AB6E-C140DDA4E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7" name="Freeform: Shape 96">
            <a:extLst>
              <a:ext uri="{FF2B5EF4-FFF2-40B4-BE49-F238E27FC236}">
                <a16:creationId xmlns:a16="http://schemas.microsoft.com/office/drawing/2014/main" id="{513BF6FB-1F9C-480B-BE5F-4DFFB8E1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" y="0"/>
            <a:ext cx="12191695" cy="6858000"/>
          </a:xfrm>
          <a:custGeom>
            <a:avLst/>
            <a:gdLst>
              <a:gd name="connsiteX0" fmla="*/ 0 w 12191695"/>
              <a:gd name="connsiteY0" fmla="*/ 0 h 6858000"/>
              <a:gd name="connsiteX1" fmla="*/ 5548454 w 12191695"/>
              <a:gd name="connsiteY1" fmla="*/ 0 h 6858000"/>
              <a:gd name="connsiteX2" fmla="*/ 5563843 w 12191695"/>
              <a:gd name="connsiteY2" fmla="*/ 10445 h 6858000"/>
              <a:gd name="connsiteX3" fmla="*/ 7138082 w 12191695"/>
              <a:gd name="connsiteY3" fmla="*/ 3057689 h 6858000"/>
              <a:gd name="connsiteX4" fmla="*/ 7154546 w 12191695"/>
              <a:gd name="connsiteY4" fmla="*/ 3406140 h 6858000"/>
              <a:gd name="connsiteX5" fmla="*/ 12191695 w 12191695"/>
              <a:gd name="connsiteY5" fmla="*/ 3406140 h 6858000"/>
              <a:gd name="connsiteX6" fmla="*/ 12191695 w 12191695"/>
              <a:gd name="connsiteY6" fmla="*/ 3451860 h 6858000"/>
              <a:gd name="connsiteX7" fmla="*/ 7156706 w 12191695"/>
              <a:gd name="connsiteY7" fmla="*/ 3451860 h 6858000"/>
              <a:gd name="connsiteX8" fmla="*/ 7164741 w 12191695"/>
              <a:gd name="connsiteY8" fmla="*/ 3621913 h 6858000"/>
              <a:gd name="connsiteX9" fmla="*/ 5290392 w 12191695"/>
              <a:gd name="connsiteY9" fmla="*/ 6378742 h 6858000"/>
              <a:gd name="connsiteX10" fmla="*/ 4773743 w 12191695"/>
              <a:gd name="connsiteY10" fmla="*/ 6785068 h 6858000"/>
              <a:gd name="connsiteX11" fmla="*/ 4668580 w 12191695"/>
              <a:gd name="connsiteY11" fmla="*/ 6858000 h 6858000"/>
              <a:gd name="connsiteX12" fmla="*/ 0 w 1219169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695" h="6858000">
                <a:moveTo>
                  <a:pt x="0" y="0"/>
                </a:moveTo>
                <a:lnTo>
                  <a:pt x="5548454" y="0"/>
                </a:lnTo>
                <a:lnTo>
                  <a:pt x="5563843" y="10445"/>
                </a:lnTo>
                <a:cubicBezTo>
                  <a:pt x="6462610" y="658496"/>
                  <a:pt x="7014222" y="1765698"/>
                  <a:pt x="7138082" y="3057689"/>
                </a:cubicBezTo>
                <a:lnTo>
                  <a:pt x="7154546" y="3406140"/>
                </a:lnTo>
                <a:lnTo>
                  <a:pt x="12191695" y="3406140"/>
                </a:lnTo>
                <a:lnTo>
                  <a:pt x="12191695" y="3451860"/>
                </a:lnTo>
                <a:lnTo>
                  <a:pt x="7156706" y="3451860"/>
                </a:lnTo>
                <a:lnTo>
                  <a:pt x="7164741" y="3621913"/>
                </a:lnTo>
                <a:cubicBezTo>
                  <a:pt x="7164741" y="4971185"/>
                  <a:pt x="6236016" y="5605738"/>
                  <a:pt x="5290392" y="6378742"/>
                </a:cubicBezTo>
                <a:cubicBezTo>
                  <a:pt x="5118188" y="6519512"/>
                  <a:pt x="4947561" y="6657407"/>
                  <a:pt x="4773743" y="6785068"/>
                </a:cubicBezTo>
                <a:lnTo>
                  <a:pt x="466858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7081BCA-7E9A-44A7-9813-0061CD2F812F}"/>
              </a:ext>
            </a:extLst>
          </p:cNvPr>
          <p:cNvSpPr txBox="1"/>
          <p:nvPr/>
        </p:nvSpPr>
        <p:spPr>
          <a:xfrm>
            <a:off x="877251" y="339434"/>
            <a:ext cx="5274860" cy="3066706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418D997-5AD5-423E-97E9-5D3B9059D37F}"/>
              </a:ext>
            </a:extLst>
          </p:cNvPr>
          <p:cNvSpPr txBox="1"/>
          <p:nvPr/>
        </p:nvSpPr>
        <p:spPr>
          <a:xfrm>
            <a:off x="556159" y="-37075"/>
            <a:ext cx="566366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 1772 r. w wyniku I rozbioru  Rzeczpospolita pozbawiona została przez Rosję, Prusy </a:t>
            </a:r>
            <a:r>
              <a:rPr kumimoji="0" lang="pl-PL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Austrię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części swoich  terytoriów. </a:t>
            </a:r>
            <a:r>
              <a:rPr lang="pl-PL" sz="2000" b="1" dirty="0">
                <a:solidFill>
                  <a:prstClr val="black"/>
                </a:solidFill>
              </a:rPr>
              <a:t> Wydarzenie to spowodowało, iż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odżyły w Rzeczpospolitej dążenia reformatorskie.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Ich celem było unowocześnienie                                                  i umocnienie państwa </a:t>
            </a:r>
            <a:r>
              <a:rPr lang="pl-PL" sz="2000" dirty="0">
                <a:solidFill>
                  <a:prstClr val="black"/>
                </a:solidFill>
              </a:rPr>
              <a:t>oraz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uniezależnienie się od Rosji.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prstClr val="black"/>
                </a:solidFill>
              </a:rPr>
              <a:t>Przypieczętowaniem ruchu reform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był Sejm Wielki, którego obrady rozpoczęły się  w 1788 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 3 roku obrad  - 3 maja 1791 r. uchwalona została Konstytucja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regulującą ustrój prawny, wytyczająca kierunek zmian i dającą nadzieję  na wzmocnienie pozycji Rzeczpospolitej na arenie międzynarodowej.</a:t>
            </a:r>
            <a:endParaRPr lang="pl-PL" sz="20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6CB40080-E04C-41CA-87BE-3B8242B41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350" y="50866"/>
            <a:ext cx="6187345" cy="33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6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B088D24-EF22-4145-BA63-8F9795CBD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52" r="22450" b="-1"/>
          <a:stretch/>
        </p:blipFill>
        <p:spPr>
          <a:xfrm>
            <a:off x="0" y="-223510"/>
            <a:ext cx="12188952" cy="6857990"/>
          </a:xfrm>
          <a:prstGeom prst="rect">
            <a:avLst/>
          </a:prstGeom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E6065BB-432D-466D-A2AC-DBECDA32A410}"/>
              </a:ext>
            </a:extLst>
          </p:cNvPr>
          <p:cNvSpPr txBox="1"/>
          <p:nvPr/>
        </p:nvSpPr>
        <p:spPr>
          <a:xfrm>
            <a:off x="2190750" y="939868"/>
            <a:ext cx="8335010" cy="31253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5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Twórcy Konstytucji </a:t>
            </a:r>
          </a:p>
          <a:p>
            <a:pPr algn="ctr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5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3 Maja.  </a:t>
            </a:r>
            <a:endParaRPr lang="en-US" sz="5400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324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532E72D-2297-42F0-81A6-5DC084A22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45" r="1" b="47163"/>
          <a:stretch/>
        </p:blipFill>
        <p:spPr>
          <a:xfrm>
            <a:off x="5473123" y="-582051"/>
            <a:ext cx="6718572" cy="3856638"/>
          </a:xfrm>
          <a:custGeom>
            <a:avLst/>
            <a:gdLst/>
            <a:ahLst/>
            <a:cxnLst/>
            <a:rect l="l" t="t" r="r" b="b"/>
            <a:pathLst>
              <a:path w="6649073" h="3387852">
                <a:moveTo>
                  <a:pt x="0" y="0"/>
                </a:moveTo>
                <a:lnTo>
                  <a:pt x="5064418" y="0"/>
                </a:lnTo>
                <a:lnTo>
                  <a:pt x="6338666" y="0"/>
                </a:lnTo>
                <a:lnTo>
                  <a:pt x="6649073" y="0"/>
                </a:lnTo>
                <a:lnTo>
                  <a:pt x="6649073" y="3387852"/>
                </a:lnTo>
                <a:lnTo>
                  <a:pt x="6338666" y="3387852"/>
                </a:lnTo>
                <a:lnTo>
                  <a:pt x="5064418" y="3387852"/>
                </a:lnTo>
                <a:lnTo>
                  <a:pt x="1617516" y="3387852"/>
                </a:lnTo>
                <a:lnTo>
                  <a:pt x="1616328" y="3337395"/>
                </a:lnTo>
                <a:cubicBezTo>
                  <a:pt x="1549534" y="1928213"/>
                  <a:pt x="985089" y="708413"/>
                  <a:pt x="22123" y="14997"/>
                </a:cubicBezTo>
                <a:close/>
              </a:path>
            </a:pathLst>
          </a:cu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B088D24-EF22-4145-BA63-8F9795CBD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70" r="15968" b="-1"/>
          <a:stretch/>
        </p:blipFill>
        <p:spPr>
          <a:xfrm>
            <a:off x="3705225" y="3429000"/>
            <a:ext cx="8486772" cy="3429000"/>
          </a:xfrm>
          <a:custGeom>
            <a:avLst/>
            <a:gdLst/>
            <a:ahLst/>
            <a:cxnLst/>
            <a:rect l="l" t="t" r="r" b="b"/>
            <a:pathLst>
              <a:path w="7528500" h="3387852">
                <a:moveTo>
                  <a:pt x="2499187" y="0"/>
                </a:moveTo>
                <a:lnTo>
                  <a:pt x="6611755" y="0"/>
                </a:lnTo>
                <a:lnTo>
                  <a:pt x="7218398" y="0"/>
                </a:lnTo>
                <a:lnTo>
                  <a:pt x="7528500" y="0"/>
                </a:lnTo>
                <a:lnTo>
                  <a:pt x="7528500" y="3387852"/>
                </a:lnTo>
                <a:lnTo>
                  <a:pt x="7218398" y="3387852"/>
                </a:lnTo>
                <a:lnTo>
                  <a:pt x="6611755" y="3387852"/>
                </a:lnTo>
                <a:lnTo>
                  <a:pt x="0" y="3387852"/>
                </a:lnTo>
                <a:lnTo>
                  <a:pt x="111756" y="3310451"/>
                </a:lnTo>
                <a:cubicBezTo>
                  <a:pt x="285574" y="3182960"/>
                  <a:pt x="456201" y="3045249"/>
                  <a:pt x="628405" y="2904666"/>
                </a:cubicBezTo>
                <a:cubicBezTo>
                  <a:pt x="1574029" y="2132691"/>
                  <a:pt x="2502754" y="1498983"/>
                  <a:pt x="2502754" y="151508"/>
                </a:cubicBezTo>
                <a:close/>
              </a:path>
            </a:pathLst>
          </a:custGeom>
        </p:spPr>
      </p:pic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1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8546A00D-748A-42CE-AB6E-C140DDA4E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8" name="Freeform: Shape 107">
            <a:extLst>
              <a:ext uri="{FF2B5EF4-FFF2-40B4-BE49-F238E27FC236}">
                <a16:creationId xmlns:a16="http://schemas.microsoft.com/office/drawing/2014/main" id="{513BF6FB-1F9C-480B-BE5F-4DFFB8E1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" y="0"/>
            <a:ext cx="12191695" cy="6858000"/>
          </a:xfrm>
          <a:custGeom>
            <a:avLst/>
            <a:gdLst>
              <a:gd name="connsiteX0" fmla="*/ 0 w 12191695"/>
              <a:gd name="connsiteY0" fmla="*/ 0 h 6858000"/>
              <a:gd name="connsiteX1" fmla="*/ 5548454 w 12191695"/>
              <a:gd name="connsiteY1" fmla="*/ 0 h 6858000"/>
              <a:gd name="connsiteX2" fmla="*/ 5563843 w 12191695"/>
              <a:gd name="connsiteY2" fmla="*/ 10445 h 6858000"/>
              <a:gd name="connsiteX3" fmla="*/ 7138082 w 12191695"/>
              <a:gd name="connsiteY3" fmla="*/ 3057689 h 6858000"/>
              <a:gd name="connsiteX4" fmla="*/ 7154546 w 12191695"/>
              <a:gd name="connsiteY4" fmla="*/ 3406140 h 6858000"/>
              <a:gd name="connsiteX5" fmla="*/ 12191695 w 12191695"/>
              <a:gd name="connsiteY5" fmla="*/ 3406140 h 6858000"/>
              <a:gd name="connsiteX6" fmla="*/ 12191695 w 12191695"/>
              <a:gd name="connsiteY6" fmla="*/ 3451860 h 6858000"/>
              <a:gd name="connsiteX7" fmla="*/ 7156706 w 12191695"/>
              <a:gd name="connsiteY7" fmla="*/ 3451860 h 6858000"/>
              <a:gd name="connsiteX8" fmla="*/ 7164741 w 12191695"/>
              <a:gd name="connsiteY8" fmla="*/ 3621913 h 6858000"/>
              <a:gd name="connsiteX9" fmla="*/ 5290392 w 12191695"/>
              <a:gd name="connsiteY9" fmla="*/ 6378742 h 6858000"/>
              <a:gd name="connsiteX10" fmla="*/ 4773743 w 12191695"/>
              <a:gd name="connsiteY10" fmla="*/ 6785068 h 6858000"/>
              <a:gd name="connsiteX11" fmla="*/ 4668580 w 12191695"/>
              <a:gd name="connsiteY11" fmla="*/ 6858000 h 6858000"/>
              <a:gd name="connsiteX12" fmla="*/ 0 w 1219169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695" h="6858000">
                <a:moveTo>
                  <a:pt x="0" y="0"/>
                </a:moveTo>
                <a:lnTo>
                  <a:pt x="5548454" y="0"/>
                </a:lnTo>
                <a:lnTo>
                  <a:pt x="5563843" y="10445"/>
                </a:lnTo>
                <a:cubicBezTo>
                  <a:pt x="6462610" y="658496"/>
                  <a:pt x="7014222" y="1765698"/>
                  <a:pt x="7138082" y="3057689"/>
                </a:cubicBezTo>
                <a:lnTo>
                  <a:pt x="7154546" y="3406140"/>
                </a:lnTo>
                <a:lnTo>
                  <a:pt x="12191695" y="3406140"/>
                </a:lnTo>
                <a:lnTo>
                  <a:pt x="12191695" y="3451860"/>
                </a:lnTo>
                <a:lnTo>
                  <a:pt x="7156706" y="3451860"/>
                </a:lnTo>
                <a:lnTo>
                  <a:pt x="7164741" y="3621913"/>
                </a:lnTo>
                <a:cubicBezTo>
                  <a:pt x="7164741" y="4971185"/>
                  <a:pt x="6236016" y="5605738"/>
                  <a:pt x="5290392" y="6378742"/>
                </a:cubicBezTo>
                <a:cubicBezTo>
                  <a:pt x="5118188" y="6519512"/>
                  <a:pt x="4947561" y="6657407"/>
                  <a:pt x="4773743" y="6785068"/>
                </a:cubicBezTo>
                <a:lnTo>
                  <a:pt x="466858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7081BCA-7E9A-44A7-9813-0061CD2F812F}"/>
              </a:ext>
            </a:extLst>
          </p:cNvPr>
          <p:cNvSpPr txBox="1"/>
          <p:nvPr/>
        </p:nvSpPr>
        <p:spPr>
          <a:xfrm>
            <a:off x="821140" y="1869309"/>
            <a:ext cx="5274860" cy="3066706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marL="0" marR="0" lvl="0" indent="0" algn="ctr" defTabSz="914400"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l-PL" sz="4400" b="1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Król Stanisław August Poniatowski </a:t>
            </a:r>
          </a:p>
          <a:p>
            <a:pPr marL="0" marR="0" lvl="0" indent="0" defTabSz="914400"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i="0" u="none" strike="noStrike" cap="none" spc="150" normalizeH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55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F3CDD2C-A7FF-4A44-9844-48B556EC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44" r="1" b="33495"/>
          <a:stretch/>
        </p:blipFill>
        <p:spPr>
          <a:xfrm>
            <a:off x="5542930" y="10"/>
            <a:ext cx="6649073" cy="3406130"/>
          </a:xfrm>
          <a:custGeom>
            <a:avLst/>
            <a:gdLst/>
            <a:ahLst/>
            <a:cxnLst/>
            <a:rect l="l" t="t" r="r" b="b"/>
            <a:pathLst>
              <a:path w="6649073" h="3387852">
                <a:moveTo>
                  <a:pt x="0" y="0"/>
                </a:moveTo>
                <a:lnTo>
                  <a:pt x="5064418" y="0"/>
                </a:lnTo>
                <a:lnTo>
                  <a:pt x="6338666" y="0"/>
                </a:lnTo>
                <a:lnTo>
                  <a:pt x="6649073" y="0"/>
                </a:lnTo>
                <a:lnTo>
                  <a:pt x="6649073" y="3387852"/>
                </a:lnTo>
                <a:lnTo>
                  <a:pt x="6338666" y="3387852"/>
                </a:lnTo>
                <a:lnTo>
                  <a:pt x="5064418" y="3387852"/>
                </a:lnTo>
                <a:lnTo>
                  <a:pt x="1617516" y="3387852"/>
                </a:lnTo>
                <a:lnTo>
                  <a:pt x="1616328" y="3337395"/>
                </a:lnTo>
                <a:cubicBezTo>
                  <a:pt x="1549534" y="1928213"/>
                  <a:pt x="985089" y="708413"/>
                  <a:pt x="22123" y="14997"/>
                </a:cubicBezTo>
                <a:close/>
              </a:path>
            </a:pathLst>
          </a:cu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B088D24-EF22-4145-BA63-8F9795CBD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70" r="15968" b="-1"/>
          <a:stretch/>
        </p:blipFill>
        <p:spPr>
          <a:xfrm>
            <a:off x="4663497" y="3429000"/>
            <a:ext cx="7528500" cy="3429000"/>
          </a:xfrm>
          <a:custGeom>
            <a:avLst/>
            <a:gdLst/>
            <a:ahLst/>
            <a:cxnLst/>
            <a:rect l="l" t="t" r="r" b="b"/>
            <a:pathLst>
              <a:path w="7528500" h="3387852">
                <a:moveTo>
                  <a:pt x="2499187" y="0"/>
                </a:moveTo>
                <a:lnTo>
                  <a:pt x="6611755" y="0"/>
                </a:lnTo>
                <a:lnTo>
                  <a:pt x="7218398" y="0"/>
                </a:lnTo>
                <a:lnTo>
                  <a:pt x="7528500" y="0"/>
                </a:lnTo>
                <a:lnTo>
                  <a:pt x="7528500" y="3387852"/>
                </a:lnTo>
                <a:lnTo>
                  <a:pt x="7218398" y="3387852"/>
                </a:lnTo>
                <a:lnTo>
                  <a:pt x="6611755" y="3387852"/>
                </a:lnTo>
                <a:lnTo>
                  <a:pt x="0" y="3387852"/>
                </a:lnTo>
                <a:lnTo>
                  <a:pt x="111756" y="3310451"/>
                </a:lnTo>
                <a:cubicBezTo>
                  <a:pt x="285574" y="3182960"/>
                  <a:pt x="456201" y="3045249"/>
                  <a:pt x="628405" y="2904666"/>
                </a:cubicBezTo>
                <a:cubicBezTo>
                  <a:pt x="1574029" y="2132691"/>
                  <a:pt x="2502754" y="1498983"/>
                  <a:pt x="2502754" y="151508"/>
                </a:cubicBezTo>
                <a:close/>
              </a:path>
            </a:pathLst>
          </a:custGeom>
        </p:spPr>
      </p:pic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1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8546A00D-748A-42CE-AB6E-C140DDA4E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8" name="Freeform: Shape 107">
            <a:extLst>
              <a:ext uri="{FF2B5EF4-FFF2-40B4-BE49-F238E27FC236}">
                <a16:creationId xmlns:a16="http://schemas.microsoft.com/office/drawing/2014/main" id="{513BF6FB-1F9C-480B-BE5F-4DFFB8E1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" y="0"/>
            <a:ext cx="12191695" cy="6858000"/>
          </a:xfrm>
          <a:custGeom>
            <a:avLst/>
            <a:gdLst>
              <a:gd name="connsiteX0" fmla="*/ 0 w 12191695"/>
              <a:gd name="connsiteY0" fmla="*/ 0 h 6858000"/>
              <a:gd name="connsiteX1" fmla="*/ 5548454 w 12191695"/>
              <a:gd name="connsiteY1" fmla="*/ 0 h 6858000"/>
              <a:gd name="connsiteX2" fmla="*/ 5563843 w 12191695"/>
              <a:gd name="connsiteY2" fmla="*/ 10445 h 6858000"/>
              <a:gd name="connsiteX3" fmla="*/ 7138082 w 12191695"/>
              <a:gd name="connsiteY3" fmla="*/ 3057689 h 6858000"/>
              <a:gd name="connsiteX4" fmla="*/ 7154546 w 12191695"/>
              <a:gd name="connsiteY4" fmla="*/ 3406140 h 6858000"/>
              <a:gd name="connsiteX5" fmla="*/ 12191695 w 12191695"/>
              <a:gd name="connsiteY5" fmla="*/ 3406140 h 6858000"/>
              <a:gd name="connsiteX6" fmla="*/ 12191695 w 12191695"/>
              <a:gd name="connsiteY6" fmla="*/ 3451860 h 6858000"/>
              <a:gd name="connsiteX7" fmla="*/ 7156706 w 12191695"/>
              <a:gd name="connsiteY7" fmla="*/ 3451860 h 6858000"/>
              <a:gd name="connsiteX8" fmla="*/ 7164741 w 12191695"/>
              <a:gd name="connsiteY8" fmla="*/ 3621913 h 6858000"/>
              <a:gd name="connsiteX9" fmla="*/ 5290392 w 12191695"/>
              <a:gd name="connsiteY9" fmla="*/ 6378742 h 6858000"/>
              <a:gd name="connsiteX10" fmla="*/ 4773743 w 12191695"/>
              <a:gd name="connsiteY10" fmla="*/ 6785068 h 6858000"/>
              <a:gd name="connsiteX11" fmla="*/ 4668580 w 12191695"/>
              <a:gd name="connsiteY11" fmla="*/ 6858000 h 6858000"/>
              <a:gd name="connsiteX12" fmla="*/ 0 w 1219169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695" h="6858000">
                <a:moveTo>
                  <a:pt x="0" y="0"/>
                </a:moveTo>
                <a:lnTo>
                  <a:pt x="5548454" y="0"/>
                </a:lnTo>
                <a:lnTo>
                  <a:pt x="5563843" y="10445"/>
                </a:lnTo>
                <a:cubicBezTo>
                  <a:pt x="6462610" y="658496"/>
                  <a:pt x="7014222" y="1765698"/>
                  <a:pt x="7138082" y="3057689"/>
                </a:cubicBezTo>
                <a:lnTo>
                  <a:pt x="7154546" y="3406140"/>
                </a:lnTo>
                <a:lnTo>
                  <a:pt x="12191695" y="3406140"/>
                </a:lnTo>
                <a:lnTo>
                  <a:pt x="12191695" y="3451860"/>
                </a:lnTo>
                <a:lnTo>
                  <a:pt x="7156706" y="3451860"/>
                </a:lnTo>
                <a:lnTo>
                  <a:pt x="7164741" y="3621913"/>
                </a:lnTo>
                <a:cubicBezTo>
                  <a:pt x="7164741" y="4971185"/>
                  <a:pt x="6236016" y="5605738"/>
                  <a:pt x="5290392" y="6378742"/>
                </a:cubicBezTo>
                <a:cubicBezTo>
                  <a:pt x="5118188" y="6519512"/>
                  <a:pt x="4947561" y="6657407"/>
                  <a:pt x="4773743" y="6785068"/>
                </a:cubicBezTo>
                <a:lnTo>
                  <a:pt x="466858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7922346-9010-4275-91AE-F7A55EE6334D}"/>
              </a:ext>
            </a:extLst>
          </p:cNvPr>
          <p:cNvSpPr txBox="1"/>
          <p:nvPr/>
        </p:nvSpPr>
        <p:spPr>
          <a:xfrm>
            <a:off x="300396" y="1463212"/>
            <a:ext cx="6107634" cy="414158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25000" lnSpcReduction="20000"/>
          </a:bodyPr>
          <a:lstStyle/>
          <a:p>
            <a:pPr marL="0" marR="0" lvl="0" indent="0" algn="ctr" defTabSz="914400"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400" b="1" i="0" u="none" strike="noStrike" cap="none" spc="15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Ignacy</a:t>
            </a:r>
            <a:r>
              <a:rPr kumimoji="0" lang="en-US" sz="14400" b="1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4400" b="1" i="0" u="none" strike="noStrike" cap="none" spc="15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Potocki</a:t>
            </a:r>
            <a:r>
              <a:rPr kumimoji="0" lang="en-US" sz="14400" b="1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pl-PL" sz="14400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marszałek wielki litewski</a:t>
            </a:r>
            <a:r>
              <a:rPr kumimoji="0" lang="en-US" sz="14400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4400" i="0" u="none" strike="noStrike" cap="none" spc="15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przywódca</a:t>
            </a:r>
            <a:r>
              <a:rPr kumimoji="0" lang="en-US" sz="14400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4400" i="0" u="none" strike="noStrike" cap="none" spc="15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Stronnictwa</a:t>
            </a:r>
            <a:r>
              <a:rPr kumimoji="0" lang="en-US" sz="14400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4400" i="0" u="none" strike="noStrike" cap="none" spc="15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Patriotycznego</a:t>
            </a:r>
            <a:r>
              <a:rPr kumimoji="0" lang="pl-PL" sz="14400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pl-PL" sz="14400" dirty="0"/>
              <a:t>polski polityk i działacz patriotyczny</a:t>
            </a:r>
            <a:endParaRPr kumimoji="0" lang="en-US" sz="2000" i="0" u="none" strike="noStrike" cap="none" spc="150" normalizeH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2000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1" i="0" u="none" strike="noStrike" cap="none" spc="150" normalizeH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1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7081BCA-7E9A-44A7-9813-0061CD2F812F}"/>
              </a:ext>
            </a:extLst>
          </p:cNvPr>
          <p:cNvSpPr txBox="1"/>
          <p:nvPr/>
        </p:nvSpPr>
        <p:spPr>
          <a:xfrm>
            <a:off x="877251" y="339434"/>
            <a:ext cx="5274860" cy="3066706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49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BAF8945-0110-47CA-908C-43A8955E6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03" r="1" b="53801"/>
          <a:stretch/>
        </p:blipFill>
        <p:spPr>
          <a:xfrm>
            <a:off x="5542930" y="10"/>
            <a:ext cx="6649073" cy="3406130"/>
          </a:xfrm>
          <a:custGeom>
            <a:avLst/>
            <a:gdLst/>
            <a:ahLst/>
            <a:cxnLst/>
            <a:rect l="l" t="t" r="r" b="b"/>
            <a:pathLst>
              <a:path w="6649073" h="3387852">
                <a:moveTo>
                  <a:pt x="0" y="0"/>
                </a:moveTo>
                <a:lnTo>
                  <a:pt x="5064418" y="0"/>
                </a:lnTo>
                <a:lnTo>
                  <a:pt x="6338666" y="0"/>
                </a:lnTo>
                <a:lnTo>
                  <a:pt x="6649073" y="0"/>
                </a:lnTo>
                <a:lnTo>
                  <a:pt x="6649073" y="3387852"/>
                </a:lnTo>
                <a:lnTo>
                  <a:pt x="6338666" y="3387852"/>
                </a:lnTo>
                <a:lnTo>
                  <a:pt x="5064418" y="3387852"/>
                </a:lnTo>
                <a:lnTo>
                  <a:pt x="1617516" y="3387852"/>
                </a:lnTo>
                <a:lnTo>
                  <a:pt x="1616328" y="3337395"/>
                </a:lnTo>
                <a:cubicBezTo>
                  <a:pt x="1549534" y="1928213"/>
                  <a:pt x="985089" y="708413"/>
                  <a:pt x="22123" y="14997"/>
                </a:cubicBezTo>
                <a:close/>
              </a:path>
            </a:pathLst>
          </a:cu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B088D24-EF22-4145-BA63-8F9795CBD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70" r="15968" b="-1"/>
          <a:stretch/>
        </p:blipFill>
        <p:spPr>
          <a:xfrm>
            <a:off x="4663497" y="3429000"/>
            <a:ext cx="7528500" cy="3429000"/>
          </a:xfrm>
          <a:custGeom>
            <a:avLst/>
            <a:gdLst/>
            <a:ahLst/>
            <a:cxnLst/>
            <a:rect l="l" t="t" r="r" b="b"/>
            <a:pathLst>
              <a:path w="7528500" h="3387852">
                <a:moveTo>
                  <a:pt x="2499187" y="0"/>
                </a:moveTo>
                <a:lnTo>
                  <a:pt x="6611755" y="0"/>
                </a:lnTo>
                <a:lnTo>
                  <a:pt x="7218398" y="0"/>
                </a:lnTo>
                <a:lnTo>
                  <a:pt x="7528500" y="0"/>
                </a:lnTo>
                <a:lnTo>
                  <a:pt x="7528500" y="3387852"/>
                </a:lnTo>
                <a:lnTo>
                  <a:pt x="7218398" y="3387852"/>
                </a:lnTo>
                <a:lnTo>
                  <a:pt x="6611755" y="3387852"/>
                </a:lnTo>
                <a:lnTo>
                  <a:pt x="0" y="3387852"/>
                </a:lnTo>
                <a:lnTo>
                  <a:pt x="111756" y="3310451"/>
                </a:lnTo>
                <a:cubicBezTo>
                  <a:pt x="285574" y="3182960"/>
                  <a:pt x="456201" y="3045249"/>
                  <a:pt x="628405" y="2904666"/>
                </a:cubicBezTo>
                <a:cubicBezTo>
                  <a:pt x="1574029" y="2132691"/>
                  <a:pt x="2502754" y="1498983"/>
                  <a:pt x="2502754" y="151508"/>
                </a:cubicBezTo>
                <a:close/>
              </a:path>
            </a:pathLst>
          </a:custGeom>
        </p:spPr>
      </p:pic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1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8546A00D-748A-42CE-AB6E-C140DDA4E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8" name="Freeform: Shape 107">
            <a:extLst>
              <a:ext uri="{FF2B5EF4-FFF2-40B4-BE49-F238E27FC236}">
                <a16:creationId xmlns:a16="http://schemas.microsoft.com/office/drawing/2014/main" id="{513BF6FB-1F9C-480B-BE5F-4DFFB8E1C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" y="0"/>
            <a:ext cx="12191695" cy="6858000"/>
          </a:xfrm>
          <a:custGeom>
            <a:avLst/>
            <a:gdLst>
              <a:gd name="connsiteX0" fmla="*/ 0 w 12191695"/>
              <a:gd name="connsiteY0" fmla="*/ 0 h 6858000"/>
              <a:gd name="connsiteX1" fmla="*/ 5548454 w 12191695"/>
              <a:gd name="connsiteY1" fmla="*/ 0 h 6858000"/>
              <a:gd name="connsiteX2" fmla="*/ 5563843 w 12191695"/>
              <a:gd name="connsiteY2" fmla="*/ 10445 h 6858000"/>
              <a:gd name="connsiteX3" fmla="*/ 7138082 w 12191695"/>
              <a:gd name="connsiteY3" fmla="*/ 3057689 h 6858000"/>
              <a:gd name="connsiteX4" fmla="*/ 7154546 w 12191695"/>
              <a:gd name="connsiteY4" fmla="*/ 3406140 h 6858000"/>
              <a:gd name="connsiteX5" fmla="*/ 12191695 w 12191695"/>
              <a:gd name="connsiteY5" fmla="*/ 3406140 h 6858000"/>
              <a:gd name="connsiteX6" fmla="*/ 12191695 w 12191695"/>
              <a:gd name="connsiteY6" fmla="*/ 3451860 h 6858000"/>
              <a:gd name="connsiteX7" fmla="*/ 7156706 w 12191695"/>
              <a:gd name="connsiteY7" fmla="*/ 3451860 h 6858000"/>
              <a:gd name="connsiteX8" fmla="*/ 7164741 w 12191695"/>
              <a:gd name="connsiteY8" fmla="*/ 3621913 h 6858000"/>
              <a:gd name="connsiteX9" fmla="*/ 5290392 w 12191695"/>
              <a:gd name="connsiteY9" fmla="*/ 6378742 h 6858000"/>
              <a:gd name="connsiteX10" fmla="*/ 4773743 w 12191695"/>
              <a:gd name="connsiteY10" fmla="*/ 6785068 h 6858000"/>
              <a:gd name="connsiteX11" fmla="*/ 4668580 w 12191695"/>
              <a:gd name="connsiteY11" fmla="*/ 6858000 h 6858000"/>
              <a:gd name="connsiteX12" fmla="*/ 0 w 1219169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695" h="6858000">
                <a:moveTo>
                  <a:pt x="0" y="0"/>
                </a:moveTo>
                <a:lnTo>
                  <a:pt x="5548454" y="0"/>
                </a:lnTo>
                <a:lnTo>
                  <a:pt x="5563843" y="10445"/>
                </a:lnTo>
                <a:cubicBezTo>
                  <a:pt x="6462610" y="658496"/>
                  <a:pt x="7014222" y="1765698"/>
                  <a:pt x="7138082" y="3057689"/>
                </a:cubicBezTo>
                <a:lnTo>
                  <a:pt x="7154546" y="3406140"/>
                </a:lnTo>
                <a:lnTo>
                  <a:pt x="12191695" y="3406140"/>
                </a:lnTo>
                <a:lnTo>
                  <a:pt x="12191695" y="3451860"/>
                </a:lnTo>
                <a:lnTo>
                  <a:pt x="7156706" y="3451860"/>
                </a:lnTo>
                <a:lnTo>
                  <a:pt x="7164741" y="3621913"/>
                </a:lnTo>
                <a:cubicBezTo>
                  <a:pt x="7164741" y="4971185"/>
                  <a:pt x="6236016" y="5605738"/>
                  <a:pt x="5290392" y="6378742"/>
                </a:cubicBezTo>
                <a:cubicBezTo>
                  <a:pt x="5118188" y="6519512"/>
                  <a:pt x="4947561" y="6657407"/>
                  <a:pt x="4773743" y="6785068"/>
                </a:cubicBezTo>
                <a:lnTo>
                  <a:pt x="466858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24E5C57-97C5-412C-A436-B2463B11EA06}"/>
              </a:ext>
            </a:extLst>
          </p:cNvPr>
          <p:cNvSpPr txBox="1"/>
          <p:nvPr/>
        </p:nvSpPr>
        <p:spPr>
          <a:xfrm>
            <a:off x="327060" y="2212211"/>
            <a:ext cx="5902290" cy="3066706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/>
          <a:p>
            <a:pPr marL="0" marR="0" lvl="0" indent="0" algn="ctr" defTabSz="91440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Hugo </a:t>
            </a:r>
            <a:r>
              <a:rPr kumimoji="0" lang="en-US" sz="3600" b="1" i="0" u="none" strike="noStrike" cap="none" spc="15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Kołłątaj</a:t>
            </a:r>
            <a:r>
              <a:rPr kumimoji="0" lang="en-US" sz="3600" b="1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en-US" sz="3600" i="0" u="none" strike="noStrike" cap="none" spc="15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ksiądz</a:t>
            </a:r>
            <a:r>
              <a:rPr kumimoji="0" lang="en-US" sz="3600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 </a:t>
            </a:r>
            <a:r>
              <a:rPr kumimoji="0" lang="en-US" sz="3600" i="0" u="none" strike="noStrike" cap="none" spc="15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publicysta</a:t>
            </a:r>
            <a:r>
              <a:rPr kumimoji="0" lang="en-US" sz="3600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i="0" u="none" strike="noStrike" cap="none" spc="15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oświeceniowy</a:t>
            </a:r>
            <a:r>
              <a:rPr kumimoji="0" lang="en-US" sz="3600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3600" i="0" u="none" strike="noStrike" cap="none" spc="15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poeta</a:t>
            </a:r>
            <a:r>
              <a:rPr kumimoji="0" lang="en-US" sz="3600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3600" i="0" u="none" strike="noStrike" cap="none" spc="15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geograf</a:t>
            </a:r>
            <a:r>
              <a:rPr kumimoji="0" lang="en-US" sz="3600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i="0" u="none" strike="noStrike" cap="none" spc="15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3600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i="0" u="none" strike="noStrike" cap="none" spc="15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historyk</a:t>
            </a:r>
            <a:r>
              <a:rPr kumimoji="0" lang="en-US" sz="3600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od 1791 r. </a:t>
            </a:r>
            <a:r>
              <a:rPr kumimoji="0" lang="en-US" sz="3600" i="0" u="none" strike="noStrike" cap="none" spc="15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podkanclerzy</a:t>
            </a:r>
            <a:r>
              <a:rPr kumimoji="0" lang="en-US" sz="3600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i="0" u="none" strike="noStrike" cap="none" spc="15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koronny</a:t>
            </a:r>
            <a:r>
              <a:rPr kumimoji="0" lang="en-US" sz="3600" i="0" u="none" strike="noStrike" cap="none" spc="15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7081BCA-7E9A-44A7-9813-0061CD2F812F}"/>
              </a:ext>
            </a:extLst>
          </p:cNvPr>
          <p:cNvSpPr txBox="1"/>
          <p:nvPr/>
        </p:nvSpPr>
        <p:spPr>
          <a:xfrm>
            <a:off x="877251" y="339434"/>
            <a:ext cx="5274860" cy="3066706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1" spc="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19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539</TotalTime>
  <Words>825</Words>
  <Application>Microsoft Office PowerPoint</Application>
  <PresentationFormat>Panoramiczny</PresentationFormat>
  <Paragraphs>63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3" baseType="lpstr">
      <vt:lpstr>Meiryo</vt:lpstr>
      <vt:lpstr>Corbel</vt:lpstr>
      <vt:lpstr>SketchLinesVTI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 prezentacji wykorzystano materiały ze stron: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Święto Konstytucji   3 maja </dc:title>
  <dc:creator>Renata Chramega</dc:creator>
  <cp:lastModifiedBy>Renata Chramega</cp:lastModifiedBy>
  <cp:revision>80</cp:revision>
  <dcterms:created xsi:type="dcterms:W3CDTF">2021-04-18T16:18:51Z</dcterms:created>
  <dcterms:modified xsi:type="dcterms:W3CDTF">2021-04-22T08:59:27Z</dcterms:modified>
</cp:coreProperties>
</file>